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Helveticish" charset="1" panose="020B0604020202020204"/>
      <p:regular r:id="rId26"/>
    </p:embeddedFont>
    <p:embeddedFont>
      <p:font typeface="Source Sans Pro" charset="1" panose="020B0503030403020204"/>
      <p:regular r:id="rId27"/>
    </p:embeddedFont>
    <p:embeddedFont>
      <p:font typeface="Source Sans Pro Bold" charset="1" panose="020B0703030403020204"/>
      <p:regular r:id="rId28"/>
    </p:embeddedFont>
    <p:embeddedFont>
      <p:font typeface="Kollektif" charset="1" panose="020B0604020101010102"/>
      <p:regular r:id="rId29"/>
    </p:embeddedFont>
    <p:embeddedFont>
      <p:font typeface="Helveticish Bold" charset="1" panose="020B0704020202020204"/>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jpe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24" t="-14968" r="-62160" b="-64643"/>
            </a:stretch>
          </a:blipFill>
        </p:spPr>
      </p:sp>
      <p:sp>
        <p:nvSpPr>
          <p:cNvPr name="Freeform 3" id="3"/>
          <p:cNvSpPr/>
          <p:nvPr/>
        </p:nvSpPr>
        <p:spPr>
          <a:xfrm flipH="false" flipV="false" rot="0">
            <a:off x="0" y="3903286"/>
            <a:ext cx="18288000" cy="11503435"/>
          </a:xfrm>
          <a:custGeom>
            <a:avLst/>
            <a:gdLst/>
            <a:ahLst/>
            <a:cxnLst/>
            <a:rect r="r" b="b" t="t" l="l"/>
            <a:pathLst>
              <a:path h="11503435" w="18288000">
                <a:moveTo>
                  <a:pt x="0" y="0"/>
                </a:moveTo>
                <a:lnTo>
                  <a:pt x="18288000" y="0"/>
                </a:lnTo>
                <a:lnTo>
                  <a:pt x="18288000" y="11503435"/>
                </a:lnTo>
                <a:lnTo>
                  <a:pt x="0" y="11503435"/>
                </a:lnTo>
                <a:lnTo>
                  <a:pt x="0" y="0"/>
                </a:lnTo>
                <a:close/>
              </a:path>
            </a:pathLst>
          </a:custGeom>
          <a:blipFill>
            <a:blip r:embed="rId3">
              <a:alphaModFix amt="31999"/>
            </a:blip>
            <a:stretch>
              <a:fillRect l="-613" t="0" r="-613" b="-1587"/>
            </a:stretch>
          </a:blipFill>
        </p:spPr>
      </p:sp>
      <p:sp>
        <p:nvSpPr>
          <p:cNvPr name="TextBox 4" id="4"/>
          <p:cNvSpPr txBox="true"/>
          <p:nvPr/>
        </p:nvSpPr>
        <p:spPr>
          <a:xfrm rot="0">
            <a:off x="2105115" y="1540249"/>
            <a:ext cx="15154185" cy="2068658"/>
          </a:xfrm>
          <a:prstGeom prst="rect">
            <a:avLst/>
          </a:prstGeom>
        </p:spPr>
        <p:txBody>
          <a:bodyPr anchor="t" rtlCol="false" tIns="0" lIns="0" bIns="0" rIns="0">
            <a:spAutoFit/>
          </a:bodyPr>
          <a:lstStyle/>
          <a:p>
            <a:pPr algn="l" marL="0" indent="0" lvl="0">
              <a:lnSpc>
                <a:spcPts val="8080"/>
              </a:lnSpc>
            </a:pPr>
            <a:r>
              <a:rPr lang="en-US" sz="6464" spc="1939">
                <a:solidFill>
                  <a:srgbClr val="FFFFFF"/>
                </a:solidFill>
                <a:latin typeface="Helveticish"/>
                <a:ea typeface="Helveticish"/>
                <a:cs typeface="Helveticish"/>
                <a:sym typeface="Helveticish"/>
              </a:rPr>
              <a:t>PROJECT CASE STUDY : DIGITAL LOGIC </a:t>
            </a:r>
          </a:p>
        </p:txBody>
      </p:sp>
      <p:sp>
        <p:nvSpPr>
          <p:cNvPr name="TextBox 5" id="5"/>
          <p:cNvSpPr txBox="true"/>
          <p:nvPr/>
        </p:nvSpPr>
        <p:spPr>
          <a:xfrm rot="0">
            <a:off x="1028700" y="962025"/>
            <a:ext cx="2667209" cy="340995"/>
          </a:xfrm>
          <a:prstGeom prst="rect">
            <a:avLst/>
          </a:prstGeom>
        </p:spPr>
        <p:txBody>
          <a:bodyPr anchor="t" rtlCol="false" tIns="0" lIns="0" bIns="0" rIns="0">
            <a:spAutoFit/>
          </a:bodyPr>
          <a:lstStyle/>
          <a:p>
            <a:pPr algn="l" marL="0" indent="0" lvl="0">
              <a:lnSpc>
                <a:spcPts val="2700"/>
              </a:lnSpc>
              <a:spcBef>
                <a:spcPct val="0"/>
              </a:spcBef>
            </a:pPr>
            <a:r>
              <a:rPr lang="en-US" sz="1800" spc="180">
                <a:solidFill>
                  <a:srgbClr val="FFFFFF"/>
                </a:solidFill>
                <a:latin typeface="Source Sans Pro"/>
                <a:ea typeface="Source Sans Pro"/>
                <a:cs typeface="Source Sans Pro"/>
                <a:sym typeface="Source Sans Pro"/>
              </a:rPr>
              <a:t>V1 / 2025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1ECE6"/>
        </a:solidFill>
      </p:bgPr>
    </p:bg>
    <p:spTree>
      <p:nvGrpSpPr>
        <p:cNvPr id="1" name=""/>
        <p:cNvGrpSpPr/>
        <p:nvPr/>
      </p:nvGrpSpPr>
      <p:grpSpPr>
        <a:xfrm>
          <a:off x="0" y="0"/>
          <a:ext cx="0" cy="0"/>
          <a:chOff x="0" y="0"/>
          <a:chExt cx="0" cy="0"/>
        </a:xfrm>
      </p:grpSpPr>
      <p:grpSp>
        <p:nvGrpSpPr>
          <p:cNvPr name="Group 2" id="2"/>
          <p:cNvGrpSpPr/>
          <p:nvPr/>
        </p:nvGrpSpPr>
        <p:grpSpPr>
          <a:xfrm rot="0">
            <a:off x="0" y="0"/>
            <a:ext cx="6740421" cy="10287000"/>
            <a:chOff x="0" y="0"/>
            <a:chExt cx="1775255" cy="2709333"/>
          </a:xfrm>
        </p:grpSpPr>
        <p:sp>
          <p:nvSpPr>
            <p:cNvPr name="Freeform 3" id="3"/>
            <p:cNvSpPr/>
            <p:nvPr/>
          </p:nvSpPr>
          <p:spPr>
            <a:xfrm flipH="false" flipV="false" rot="0">
              <a:off x="0" y="0"/>
              <a:ext cx="1775255" cy="2709333"/>
            </a:xfrm>
            <a:custGeom>
              <a:avLst/>
              <a:gdLst/>
              <a:ahLst/>
              <a:cxnLst/>
              <a:rect r="r" b="b" t="t" l="l"/>
              <a:pathLst>
                <a:path h="2709333" w="1775255">
                  <a:moveTo>
                    <a:pt x="0" y="0"/>
                  </a:moveTo>
                  <a:lnTo>
                    <a:pt x="1775255" y="0"/>
                  </a:lnTo>
                  <a:lnTo>
                    <a:pt x="1775255" y="2709333"/>
                  </a:lnTo>
                  <a:lnTo>
                    <a:pt x="0" y="2709333"/>
                  </a:lnTo>
                  <a:close/>
                </a:path>
              </a:pathLst>
            </a:custGeom>
            <a:solidFill>
              <a:srgbClr val="FCFBF9"/>
            </a:solidFill>
          </p:spPr>
        </p:sp>
        <p:sp>
          <p:nvSpPr>
            <p:cNvPr name="TextBox 4" id="4"/>
            <p:cNvSpPr txBox="true"/>
            <p:nvPr/>
          </p:nvSpPr>
          <p:spPr>
            <a:xfrm>
              <a:off x="0" y="-66675"/>
              <a:ext cx="1775255" cy="2776008"/>
            </a:xfrm>
            <a:prstGeom prst="rect">
              <a:avLst/>
            </a:prstGeom>
          </p:spPr>
          <p:txBody>
            <a:bodyPr anchor="ctr" rtlCol="false" tIns="50800" lIns="50800" bIns="50800" rIns="50800"/>
            <a:lstStyle/>
            <a:p>
              <a:pPr algn="ctr">
                <a:lnSpc>
                  <a:spcPts val="3000"/>
                </a:lnSpc>
              </a:pPr>
            </a:p>
          </p:txBody>
        </p:sp>
      </p:grpSp>
      <p:sp>
        <p:nvSpPr>
          <p:cNvPr name="Freeform 5" id="5"/>
          <p:cNvSpPr/>
          <p:nvPr/>
        </p:nvSpPr>
        <p:spPr>
          <a:xfrm flipH="false" flipV="false" rot="0">
            <a:off x="16765030" y="8983980"/>
            <a:ext cx="494270" cy="274320"/>
          </a:xfrm>
          <a:custGeom>
            <a:avLst/>
            <a:gdLst/>
            <a:ahLst/>
            <a:cxnLst/>
            <a:rect r="r" b="b" t="t" l="l"/>
            <a:pathLst>
              <a:path h="274320" w="494270">
                <a:moveTo>
                  <a:pt x="0" y="0"/>
                </a:moveTo>
                <a:lnTo>
                  <a:pt x="494270" y="0"/>
                </a:lnTo>
                <a:lnTo>
                  <a:pt x="494270" y="274320"/>
                </a:lnTo>
                <a:lnTo>
                  <a:pt x="0" y="274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7156693" y="1620586"/>
            <a:ext cx="10939361" cy="6515100"/>
          </a:xfrm>
          <a:prstGeom prst="rect">
            <a:avLst/>
          </a:prstGeom>
        </p:spPr>
        <p:txBody>
          <a:bodyPr anchor="t" rtlCol="false" tIns="0" lIns="0" bIns="0" rIns="0">
            <a:spAutoFit/>
          </a:bodyPr>
          <a:lstStyle/>
          <a:p>
            <a:pPr algn="l">
              <a:lnSpc>
                <a:spcPts val="3749"/>
              </a:lnSpc>
              <a:spcBef>
                <a:spcPct val="0"/>
              </a:spcBef>
            </a:pPr>
            <a:r>
              <a:rPr lang="en-US" sz="2499" spc="249">
                <a:solidFill>
                  <a:srgbClr val="101010"/>
                </a:solidFill>
                <a:latin typeface="Source Sans Pro"/>
                <a:ea typeface="Source Sans Pro"/>
                <a:cs typeface="Source Sans Pro"/>
                <a:sym typeface="Source Sans Pro"/>
              </a:rPr>
              <a:t>T</a:t>
            </a:r>
            <a:r>
              <a:rPr lang="en-US" b="true" sz="2499" spc="249">
                <a:solidFill>
                  <a:srgbClr val="101010"/>
                </a:solidFill>
                <a:latin typeface="Source Sans Pro Bold"/>
                <a:ea typeface="Source Sans Pro Bold"/>
                <a:cs typeface="Source Sans Pro Bold"/>
                <a:sym typeface="Source Sans Pro Bold"/>
              </a:rPr>
              <a:t>he input switches for Lab A and Lab B designed for user to enter the data manually which the user set the binary data that will transmit data. Each lab is equipped with 8 switches where each of the switch represent one bit where the first switch represents the Most Significant Bit (MSB) and the last switch represent the Least Significant Bit (LSB).  </a:t>
            </a:r>
          </a:p>
          <a:p>
            <a:pPr algn="l">
              <a:lnSpc>
                <a:spcPts val="3749"/>
              </a:lnSpc>
              <a:spcBef>
                <a:spcPct val="0"/>
              </a:spcBef>
            </a:pPr>
            <a:r>
              <a:rPr lang="en-US" b="true" sz="2499" spc="249">
                <a:solidFill>
                  <a:srgbClr val="101010"/>
                </a:solidFill>
                <a:latin typeface="Source Sans Pro Bold"/>
                <a:ea typeface="Source Sans Pro Bold"/>
                <a:cs typeface="Source Sans Pro Bold"/>
                <a:sym typeface="Source Sans Pro Bold"/>
              </a:rPr>
              <a:t> </a:t>
            </a:r>
          </a:p>
          <a:p>
            <a:pPr algn="l">
              <a:lnSpc>
                <a:spcPts val="3749"/>
              </a:lnSpc>
              <a:spcBef>
                <a:spcPct val="0"/>
              </a:spcBef>
            </a:pPr>
            <a:r>
              <a:rPr lang="en-US" b="true" sz="2499" spc="249">
                <a:solidFill>
                  <a:srgbClr val="101010"/>
                </a:solidFill>
                <a:latin typeface="Source Sans Pro Bold"/>
                <a:ea typeface="Source Sans Pro Bold"/>
                <a:cs typeface="Source Sans Pro Bold"/>
                <a:sym typeface="Source Sans Pro Bold"/>
              </a:rPr>
              <a:t>The input switches are simple to use. There is also LEDs that connect to each bit which provide real time feedback. The LEDs light up based on switch positions, allowing users to confirm the input values visually. This will ensure accuracy before transmission of data from Lab A and Lab B. By using this setup, the system is easy to operate and data will be synchronized between two labs. </a:t>
            </a:r>
          </a:p>
        </p:txBody>
      </p:sp>
      <p:sp>
        <p:nvSpPr>
          <p:cNvPr name="Freeform 7" id="7"/>
          <p:cNvSpPr/>
          <p:nvPr/>
        </p:nvSpPr>
        <p:spPr>
          <a:xfrm flipH="false" flipV="false" rot="0">
            <a:off x="3695909" y="3846030"/>
            <a:ext cx="2511772" cy="5412270"/>
          </a:xfrm>
          <a:custGeom>
            <a:avLst/>
            <a:gdLst/>
            <a:ahLst/>
            <a:cxnLst/>
            <a:rect r="r" b="b" t="t" l="l"/>
            <a:pathLst>
              <a:path h="5412270" w="2511772">
                <a:moveTo>
                  <a:pt x="0" y="0"/>
                </a:moveTo>
                <a:lnTo>
                  <a:pt x="2511772" y="0"/>
                </a:lnTo>
                <a:lnTo>
                  <a:pt x="2511772" y="5412270"/>
                </a:lnTo>
                <a:lnTo>
                  <a:pt x="0" y="5412270"/>
                </a:lnTo>
                <a:lnTo>
                  <a:pt x="0" y="0"/>
                </a:lnTo>
                <a:close/>
              </a:path>
            </a:pathLst>
          </a:custGeom>
          <a:blipFill>
            <a:blip r:embed="rId4"/>
            <a:stretch>
              <a:fillRect l="0" t="0" r="0" b="0"/>
            </a:stretch>
          </a:blipFill>
        </p:spPr>
      </p:sp>
      <p:sp>
        <p:nvSpPr>
          <p:cNvPr name="Freeform 8" id="8"/>
          <p:cNvSpPr/>
          <p:nvPr/>
        </p:nvSpPr>
        <p:spPr>
          <a:xfrm flipH="false" flipV="false" rot="0">
            <a:off x="657472" y="3874921"/>
            <a:ext cx="2714696" cy="5383379"/>
          </a:xfrm>
          <a:custGeom>
            <a:avLst/>
            <a:gdLst/>
            <a:ahLst/>
            <a:cxnLst/>
            <a:rect r="r" b="b" t="t" l="l"/>
            <a:pathLst>
              <a:path h="5383379" w="2714696">
                <a:moveTo>
                  <a:pt x="0" y="0"/>
                </a:moveTo>
                <a:lnTo>
                  <a:pt x="2714696" y="0"/>
                </a:lnTo>
                <a:lnTo>
                  <a:pt x="2714696" y="5383379"/>
                </a:lnTo>
                <a:lnTo>
                  <a:pt x="0" y="5383379"/>
                </a:lnTo>
                <a:lnTo>
                  <a:pt x="0" y="0"/>
                </a:lnTo>
                <a:close/>
              </a:path>
            </a:pathLst>
          </a:custGeom>
          <a:blipFill>
            <a:blip r:embed="rId5"/>
            <a:stretch>
              <a:fillRect l="0" t="0" r="0" b="0"/>
            </a:stretch>
          </a:blipFill>
        </p:spPr>
      </p:sp>
      <p:sp>
        <p:nvSpPr>
          <p:cNvPr name="TextBox 9" id="9"/>
          <p:cNvSpPr txBox="true"/>
          <p:nvPr/>
        </p:nvSpPr>
        <p:spPr>
          <a:xfrm rot="0">
            <a:off x="1028700" y="962025"/>
            <a:ext cx="2667209" cy="340995"/>
          </a:xfrm>
          <a:prstGeom prst="rect">
            <a:avLst/>
          </a:prstGeom>
        </p:spPr>
        <p:txBody>
          <a:bodyPr anchor="t" rtlCol="false" tIns="0" lIns="0" bIns="0" rIns="0">
            <a:spAutoFit/>
          </a:bodyPr>
          <a:lstStyle/>
          <a:p>
            <a:pPr algn="l" marL="0" indent="0" lvl="0">
              <a:lnSpc>
                <a:spcPts val="2700"/>
              </a:lnSpc>
              <a:spcBef>
                <a:spcPct val="0"/>
              </a:spcBef>
            </a:pPr>
            <a:r>
              <a:rPr lang="en-US" sz="1800" spc="180">
                <a:solidFill>
                  <a:srgbClr val="101010"/>
                </a:solidFill>
                <a:latin typeface="Source Sans Pro"/>
                <a:ea typeface="Source Sans Pro"/>
                <a:cs typeface="Source Sans Pro"/>
                <a:sym typeface="Source Sans Pro"/>
              </a:rPr>
              <a:t>V1 / 2025</a:t>
            </a:r>
          </a:p>
        </p:txBody>
      </p:sp>
      <p:sp>
        <p:nvSpPr>
          <p:cNvPr name="TextBox 10" id="10"/>
          <p:cNvSpPr txBox="true"/>
          <p:nvPr/>
        </p:nvSpPr>
        <p:spPr>
          <a:xfrm rot="0">
            <a:off x="657472" y="1649161"/>
            <a:ext cx="4022683" cy="1541145"/>
          </a:xfrm>
          <a:prstGeom prst="rect">
            <a:avLst/>
          </a:prstGeom>
        </p:spPr>
        <p:txBody>
          <a:bodyPr anchor="t" rtlCol="false" tIns="0" lIns="0" bIns="0" rIns="0">
            <a:spAutoFit/>
          </a:bodyPr>
          <a:lstStyle/>
          <a:p>
            <a:pPr algn="l" marL="0" indent="0" lvl="0">
              <a:lnSpc>
                <a:spcPts val="6000"/>
              </a:lnSpc>
            </a:pPr>
            <a:r>
              <a:rPr lang="en-US" sz="4800" spc="1440">
                <a:solidFill>
                  <a:srgbClr val="101010"/>
                </a:solidFill>
                <a:latin typeface="Helveticish"/>
                <a:ea typeface="Helveticish"/>
                <a:cs typeface="Helveticish"/>
                <a:sym typeface="Helveticish"/>
              </a:rPr>
              <a:t>INPUT SWITCH </a:t>
            </a:r>
          </a:p>
        </p:txBody>
      </p:sp>
      <p:sp>
        <p:nvSpPr>
          <p:cNvPr name="TextBox 11" id="11"/>
          <p:cNvSpPr txBox="true"/>
          <p:nvPr/>
        </p:nvSpPr>
        <p:spPr>
          <a:xfrm rot="0">
            <a:off x="15423197" y="962025"/>
            <a:ext cx="1836103" cy="340995"/>
          </a:xfrm>
          <a:prstGeom prst="rect">
            <a:avLst/>
          </a:prstGeom>
        </p:spPr>
        <p:txBody>
          <a:bodyPr anchor="t" rtlCol="false" tIns="0" lIns="0" bIns="0" rIns="0">
            <a:spAutoFit/>
          </a:bodyPr>
          <a:lstStyle/>
          <a:p>
            <a:pPr algn="r" marL="0" indent="0" lvl="0">
              <a:lnSpc>
                <a:spcPts val="2700"/>
              </a:lnSpc>
              <a:spcBef>
                <a:spcPct val="0"/>
              </a:spcBef>
            </a:pPr>
            <a:r>
              <a:rPr lang="en-US" sz="1800" spc="180" u="none">
                <a:solidFill>
                  <a:srgbClr val="101010"/>
                </a:solidFill>
                <a:latin typeface="Source Sans Pro"/>
                <a:ea typeface="Source Sans Pro"/>
                <a:cs typeface="Source Sans Pro"/>
                <a:sym typeface="Source Sans Pro"/>
              </a:rPr>
              <a:t>09</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1ECE6"/>
        </a:solidFill>
      </p:bgPr>
    </p:bg>
    <p:spTree>
      <p:nvGrpSpPr>
        <p:cNvPr id="1" name=""/>
        <p:cNvGrpSpPr/>
        <p:nvPr/>
      </p:nvGrpSpPr>
      <p:grpSpPr>
        <a:xfrm>
          <a:off x="0" y="0"/>
          <a:ext cx="0" cy="0"/>
          <a:chOff x="0" y="0"/>
          <a:chExt cx="0" cy="0"/>
        </a:xfrm>
      </p:grpSpPr>
      <p:grpSp>
        <p:nvGrpSpPr>
          <p:cNvPr name="Group 2" id="2"/>
          <p:cNvGrpSpPr/>
          <p:nvPr/>
        </p:nvGrpSpPr>
        <p:grpSpPr>
          <a:xfrm rot="0">
            <a:off x="0" y="0"/>
            <a:ext cx="6740421" cy="10287000"/>
            <a:chOff x="0" y="0"/>
            <a:chExt cx="1775255" cy="2709333"/>
          </a:xfrm>
        </p:grpSpPr>
        <p:sp>
          <p:nvSpPr>
            <p:cNvPr name="Freeform 3" id="3"/>
            <p:cNvSpPr/>
            <p:nvPr/>
          </p:nvSpPr>
          <p:spPr>
            <a:xfrm flipH="false" flipV="false" rot="0">
              <a:off x="0" y="0"/>
              <a:ext cx="1775255" cy="2709333"/>
            </a:xfrm>
            <a:custGeom>
              <a:avLst/>
              <a:gdLst/>
              <a:ahLst/>
              <a:cxnLst/>
              <a:rect r="r" b="b" t="t" l="l"/>
              <a:pathLst>
                <a:path h="2709333" w="1775255">
                  <a:moveTo>
                    <a:pt x="0" y="0"/>
                  </a:moveTo>
                  <a:lnTo>
                    <a:pt x="1775255" y="0"/>
                  </a:lnTo>
                  <a:lnTo>
                    <a:pt x="1775255" y="2709333"/>
                  </a:lnTo>
                  <a:lnTo>
                    <a:pt x="0" y="2709333"/>
                  </a:lnTo>
                  <a:close/>
                </a:path>
              </a:pathLst>
            </a:custGeom>
            <a:solidFill>
              <a:srgbClr val="FCFBF9"/>
            </a:solidFill>
          </p:spPr>
        </p:sp>
        <p:sp>
          <p:nvSpPr>
            <p:cNvPr name="TextBox 4" id="4"/>
            <p:cNvSpPr txBox="true"/>
            <p:nvPr/>
          </p:nvSpPr>
          <p:spPr>
            <a:xfrm>
              <a:off x="0" y="-66675"/>
              <a:ext cx="1775255" cy="2776008"/>
            </a:xfrm>
            <a:prstGeom prst="rect">
              <a:avLst/>
            </a:prstGeom>
          </p:spPr>
          <p:txBody>
            <a:bodyPr anchor="ctr" rtlCol="false" tIns="50800" lIns="50800" bIns="50800" rIns="50800"/>
            <a:lstStyle/>
            <a:p>
              <a:pPr algn="ctr">
                <a:lnSpc>
                  <a:spcPts val="3000"/>
                </a:lnSpc>
              </a:pPr>
            </a:p>
          </p:txBody>
        </p:sp>
      </p:grpSp>
      <p:sp>
        <p:nvSpPr>
          <p:cNvPr name="Freeform 5" id="5"/>
          <p:cNvSpPr/>
          <p:nvPr/>
        </p:nvSpPr>
        <p:spPr>
          <a:xfrm flipH="false" flipV="false" rot="0">
            <a:off x="16765030" y="8983980"/>
            <a:ext cx="494270" cy="274320"/>
          </a:xfrm>
          <a:custGeom>
            <a:avLst/>
            <a:gdLst/>
            <a:ahLst/>
            <a:cxnLst/>
            <a:rect r="r" b="b" t="t" l="l"/>
            <a:pathLst>
              <a:path h="274320" w="494270">
                <a:moveTo>
                  <a:pt x="0" y="0"/>
                </a:moveTo>
                <a:lnTo>
                  <a:pt x="494270" y="0"/>
                </a:lnTo>
                <a:lnTo>
                  <a:pt x="494270" y="274320"/>
                </a:lnTo>
                <a:lnTo>
                  <a:pt x="0" y="274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7064271" y="962025"/>
            <a:ext cx="10107368" cy="9034463"/>
          </a:xfrm>
          <a:prstGeom prst="rect">
            <a:avLst/>
          </a:prstGeom>
        </p:spPr>
        <p:txBody>
          <a:bodyPr anchor="t" rtlCol="false" tIns="0" lIns="0" bIns="0" rIns="0">
            <a:spAutoFit/>
          </a:bodyPr>
          <a:lstStyle/>
          <a:p>
            <a:pPr algn="l">
              <a:lnSpc>
                <a:spcPts val="3464"/>
              </a:lnSpc>
            </a:pPr>
            <a:r>
              <a:rPr lang="en-US" sz="2309" spc="230">
                <a:solidFill>
                  <a:srgbClr val="101010"/>
                </a:solidFill>
                <a:latin typeface="Source Sans Pro"/>
                <a:ea typeface="Source Sans Pro"/>
                <a:cs typeface="Source Sans Pro"/>
                <a:sym typeface="Source Sans Pro"/>
              </a:rPr>
              <a:t>The multiplexer (Mux) in the circuit is used to select one signal from multiple input lines and foward it to a single output. The primary function of the multiplexer is to combine multiple signals into a single line, enabling efficient transmission of data from one part of circuit to another. In this circuit, the multiplexer in Lab A reduce the complexity of wiring by transmitting selected input signals to Lab B. </a:t>
            </a:r>
          </a:p>
          <a:p>
            <a:pPr algn="l">
              <a:lnSpc>
                <a:spcPts val="3464"/>
              </a:lnSpc>
            </a:pPr>
            <a:r>
              <a:rPr lang="en-US" sz="2309" spc="230">
                <a:solidFill>
                  <a:srgbClr val="101010"/>
                </a:solidFill>
                <a:latin typeface="Source Sans Pro"/>
                <a:ea typeface="Source Sans Pro"/>
                <a:cs typeface="Source Sans Pro"/>
                <a:sym typeface="Source Sans Pro"/>
              </a:rPr>
              <a:t> </a:t>
            </a:r>
          </a:p>
          <a:p>
            <a:pPr algn="l">
              <a:lnSpc>
                <a:spcPts val="3464"/>
              </a:lnSpc>
            </a:pPr>
            <a:r>
              <a:rPr lang="en-US" sz="2309" spc="230">
                <a:solidFill>
                  <a:srgbClr val="101010"/>
                </a:solidFill>
                <a:latin typeface="Source Sans Pro"/>
                <a:ea typeface="Source Sans Pro"/>
                <a:cs typeface="Source Sans Pro"/>
                <a:sym typeface="Source Sans Pro"/>
              </a:rPr>
              <a:t>As for demultiplexer (Demux), it performs the reverse operation of the multiplexer. It takes a single input signal and distributes it to one of several output lines based on control signals. In this circuit, the demultiplexer in Lab B ensures that the transmitted signal from the multiplexer is routed to the correct output line. This allows the data sent from Lab A to be correctly distributed and used by the components in Lab B. </a:t>
            </a:r>
          </a:p>
          <a:p>
            <a:pPr algn="l">
              <a:lnSpc>
                <a:spcPts val="3464"/>
              </a:lnSpc>
            </a:pPr>
            <a:r>
              <a:rPr lang="en-US" sz="2309" spc="230">
                <a:solidFill>
                  <a:srgbClr val="101010"/>
                </a:solidFill>
                <a:latin typeface="Source Sans Pro"/>
                <a:ea typeface="Source Sans Pro"/>
                <a:cs typeface="Source Sans Pro"/>
                <a:sym typeface="Source Sans Pro"/>
              </a:rPr>
              <a:t> </a:t>
            </a:r>
          </a:p>
          <a:p>
            <a:pPr algn="l">
              <a:lnSpc>
                <a:spcPts val="3464"/>
              </a:lnSpc>
            </a:pPr>
            <a:r>
              <a:rPr lang="en-US" sz="2309" spc="230">
                <a:solidFill>
                  <a:srgbClr val="101010"/>
                </a:solidFill>
                <a:latin typeface="Source Sans Pro"/>
                <a:ea typeface="Source Sans Pro"/>
                <a:cs typeface="Source Sans Pro"/>
                <a:sym typeface="Source Sans Pro"/>
              </a:rPr>
              <a:t>Together, the multiplexer and demultiplexer enable efficient and organized data routing between Lab A and Lab B. </a:t>
            </a:r>
          </a:p>
          <a:p>
            <a:pPr algn="l">
              <a:lnSpc>
                <a:spcPts val="3464"/>
              </a:lnSpc>
            </a:pPr>
            <a:r>
              <a:rPr lang="en-US" sz="2309" spc="230">
                <a:solidFill>
                  <a:srgbClr val="101010"/>
                </a:solidFill>
                <a:latin typeface="Source Sans Pro"/>
                <a:ea typeface="Source Sans Pro"/>
                <a:cs typeface="Source Sans Pro"/>
                <a:sym typeface="Source Sans Pro"/>
              </a:rPr>
              <a:t> </a:t>
            </a:r>
          </a:p>
          <a:p>
            <a:pPr algn="l">
              <a:lnSpc>
                <a:spcPts val="3464"/>
              </a:lnSpc>
            </a:pPr>
            <a:r>
              <a:rPr lang="en-US" sz="2309" spc="230">
                <a:solidFill>
                  <a:srgbClr val="101010"/>
                </a:solidFill>
                <a:latin typeface="Source Sans Pro"/>
                <a:ea typeface="Source Sans Pro"/>
                <a:cs typeface="Source Sans Pro"/>
                <a:sym typeface="Source Sans Pro"/>
              </a:rPr>
              <a:t> </a:t>
            </a:r>
          </a:p>
          <a:p>
            <a:pPr algn="l">
              <a:lnSpc>
                <a:spcPts val="3464"/>
              </a:lnSpc>
              <a:spcBef>
                <a:spcPct val="0"/>
              </a:spcBef>
            </a:pPr>
          </a:p>
        </p:txBody>
      </p:sp>
      <p:sp>
        <p:nvSpPr>
          <p:cNvPr name="Freeform 7" id="7"/>
          <p:cNvSpPr/>
          <p:nvPr/>
        </p:nvSpPr>
        <p:spPr>
          <a:xfrm flipH="false" flipV="false" rot="0">
            <a:off x="1575157" y="2199989"/>
            <a:ext cx="3983873" cy="3490514"/>
          </a:xfrm>
          <a:custGeom>
            <a:avLst/>
            <a:gdLst/>
            <a:ahLst/>
            <a:cxnLst/>
            <a:rect r="r" b="b" t="t" l="l"/>
            <a:pathLst>
              <a:path h="3490514" w="3983873">
                <a:moveTo>
                  <a:pt x="0" y="0"/>
                </a:moveTo>
                <a:lnTo>
                  <a:pt x="3983873" y="0"/>
                </a:lnTo>
                <a:lnTo>
                  <a:pt x="3983873" y="3490514"/>
                </a:lnTo>
                <a:lnTo>
                  <a:pt x="0" y="3490514"/>
                </a:lnTo>
                <a:lnTo>
                  <a:pt x="0" y="0"/>
                </a:lnTo>
                <a:close/>
              </a:path>
            </a:pathLst>
          </a:custGeom>
          <a:blipFill>
            <a:blip r:embed="rId4"/>
            <a:stretch>
              <a:fillRect l="0" t="0" r="0" b="0"/>
            </a:stretch>
          </a:blipFill>
        </p:spPr>
      </p:sp>
      <p:sp>
        <p:nvSpPr>
          <p:cNvPr name="Freeform 8" id="8"/>
          <p:cNvSpPr/>
          <p:nvPr/>
        </p:nvSpPr>
        <p:spPr>
          <a:xfrm flipH="false" flipV="false" rot="0">
            <a:off x="1460418" y="6061978"/>
            <a:ext cx="4098612" cy="3705036"/>
          </a:xfrm>
          <a:custGeom>
            <a:avLst/>
            <a:gdLst/>
            <a:ahLst/>
            <a:cxnLst/>
            <a:rect r="r" b="b" t="t" l="l"/>
            <a:pathLst>
              <a:path h="3705036" w="4098612">
                <a:moveTo>
                  <a:pt x="0" y="0"/>
                </a:moveTo>
                <a:lnTo>
                  <a:pt x="4098612" y="0"/>
                </a:lnTo>
                <a:lnTo>
                  <a:pt x="4098612" y="3705036"/>
                </a:lnTo>
                <a:lnTo>
                  <a:pt x="0" y="3705036"/>
                </a:lnTo>
                <a:lnTo>
                  <a:pt x="0" y="0"/>
                </a:lnTo>
                <a:close/>
              </a:path>
            </a:pathLst>
          </a:custGeom>
          <a:blipFill>
            <a:blip r:embed="rId5"/>
            <a:stretch>
              <a:fillRect l="0" t="0" r="0" b="0"/>
            </a:stretch>
          </a:blipFill>
        </p:spPr>
      </p:sp>
      <p:sp>
        <p:nvSpPr>
          <p:cNvPr name="TextBox 9" id="9"/>
          <p:cNvSpPr txBox="true"/>
          <p:nvPr/>
        </p:nvSpPr>
        <p:spPr>
          <a:xfrm rot="0">
            <a:off x="540938" y="742315"/>
            <a:ext cx="9166259" cy="1083310"/>
          </a:xfrm>
          <a:prstGeom prst="rect">
            <a:avLst/>
          </a:prstGeom>
        </p:spPr>
        <p:txBody>
          <a:bodyPr anchor="t" rtlCol="false" tIns="0" lIns="0" bIns="0" rIns="0">
            <a:spAutoFit/>
          </a:bodyPr>
          <a:lstStyle/>
          <a:p>
            <a:pPr algn="l" marL="0" indent="0" lvl="0">
              <a:lnSpc>
                <a:spcPts val="4250"/>
              </a:lnSpc>
            </a:pPr>
            <a:r>
              <a:rPr lang="en-US" sz="3400" spc="1020">
                <a:solidFill>
                  <a:srgbClr val="101010"/>
                </a:solidFill>
                <a:latin typeface="Helveticish"/>
                <a:ea typeface="Helveticish"/>
                <a:cs typeface="Helveticish"/>
                <a:sym typeface="Helveticish"/>
              </a:rPr>
              <a:t>MULTIPLEXER AND DEMUXTIPLEXER </a:t>
            </a:r>
          </a:p>
        </p:txBody>
      </p:sp>
      <p:sp>
        <p:nvSpPr>
          <p:cNvPr name="TextBox 10" id="10"/>
          <p:cNvSpPr txBox="true"/>
          <p:nvPr/>
        </p:nvSpPr>
        <p:spPr>
          <a:xfrm rot="0">
            <a:off x="15423197" y="962025"/>
            <a:ext cx="1836103" cy="340995"/>
          </a:xfrm>
          <a:prstGeom prst="rect">
            <a:avLst/>
          </a:prstGeom>
        </p:spPr>
        <p:txBody>
          <a:bodyPr anchor="t" rtlCol="false" tIns="0" lIns="0" bIns="0" rIns="0">
            <a:spAutoFit/>
          </a:bodyPr>
          <a:lstStyle/>
          <a:p>
            <a:pPr algn="r" marL="0" indent="0" lvl="0">
              <a:lnSpc>
                <a:spcPts val="2700"/>
              </a:lnSpc>
              <a:spcBef>
                <a:spcPct val="0"/>
              </a:spcBef>
            </a:pPr>
            <a:r>
              <a:rPr lang="en-US" sz="1800" spc="180" u="none">
                <a:solidFill>
                  <a:srgbClr val="101010"/>
                </a:solidFill>
                <a:latin typeface="Source Sans Pro"/>
                <a:ea typeface="Source Sans Pro"/>
                <a:cs typeface="Source Sans Pro"/>
                <a:sym typeface="Source Sans Pro"/>
              </a:rPr>
              <a:t>09</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1ECE6"/>
        </a:solidFill>
      </p:bgPr>
    </p:bg>
    <p:spTree>
      <p:nvGrpSpPr>
        <p:cNvPr id="1" name=""/>
        <p:cNvGrpSpPr/>
        <p:nvPr/>
      </p:nvGrpSpPr>
      <p:grpSpPr>
        <a:xfrm>
          <a:off x="0" y="0"/>
          <a:ext cx="0" cy="0"/>
          <a:chOff x="0" y="0"/>
          <a:chExt cx="0" cy="0"/>
        </a:xfrm>
      </p:grpSpPr>
      <p:grpSp>
        <p:nvGrpSpPr>
          <p:cNvPr name="Group 2" id="2"/>
          <p:cNvGrpSpPr/>
          <p:nvPr/>
        </p:nvGrpSpPr>
        <p:grpSpPr>
          <a:xfrm rot="0">
            <a:off x="0" y="0"/>
            <a:ext cx="6740421" cy="10287000"/>
            <a:chOff x="0" y="0"/>
            <a:chExt cx="1775255" cy="2709333"/>
          </a:xfrm>
        </p:grpSpPr>
        <p:sp>
          <p:nvSpPr>
            <p:cNvPr name="Freeform 3" id="3"/>
            <p:cNvSpPr/>
            <p:nvPr/>
          </p:nvSpPr>
          <p:spPr>
            <a:xfrm flipH="false" flipV="false" rot="0">
              <a:off x="0" y="0"/>
              <a:ext cx="1775255" cy="2709333"/>
            </a:xfrm>
            <a:custGeom>
              <a:avLst/>
              <a:gdLst/>
              <a:ahLst/>
              <a:cxnLst/>
              <a:rect r="r" b="b" t="t" l="l"/>
              <a:pathLst>
                <a:path h="2709333" w="1775255">
                  <a:moveTo>
                    <a:pt x="0" y="0"/>
                  </a:moveTo>
                  <a:lnTo>
                    <a:pt x="1775255" y="0"/>
                  </a:lnTo>
                  <a:lnTo>
                    <a:pt x="1775255" y="2709333"/>
                  </a:lnTo>
                  <a:lnTo>
                    <a:pt x="0" y="2709333"/>
                  </a:lnTo>
                  <a:close/>
                </a:path>
              </a:pathLst>
            </a:custGeom>
            <a:solidFill>
              <a:srgbClr val="FCFBF9"/>
            </a:solidFill>
          </p:spPr>
        </p:sp>
        <p:sp>
          <p:nvSpPr>
            <p:cNvPr name="TextBox 4" id="4"/>
            <p:cNvSpPr txBox="true"/>
            <p:nvPr/>
          </p:nvSpPr>
          <p:spPr>
            <a:xfrm>
              <a:off x="0" y="-66675"/>
              <a:ext cx="1775255" cy="2776008"/>
            </a:xfrm>
            <a:prstGeom prst="rect">
              <a:avLst/>
            </a:prstGeom>
          </p:spPr>
          <p:txBody>
            <a:bodyPr anchor="ctr" rtlCol="false" tIns="50800" lIns="50800" bIns="50800" rIns="50800"/>
            <a:lstStyle/>
            <a:p>
              <a:pPr algn="ctr">
                <a:lnSpc>
                  <a:spcPts val="3000"/>
                </a:lnSpc>
              </a:pPr>
            </a:p>
          </p:txBody>
        </p:sp>
      </p:grpSp>
      <p:sp>
        <p:nvSpPr>
          <p:cNvPr name="Freeform 5" id="5"/>
          <p:cNvSpPr/>
          <p:nvPr/>
        </p:nvSpPr>
        <p:spPr>
          <a:xfrm flipH="false" flipV="false" rot="0">
            <a:off x="16765030" y="8983980"/>
            <a:ext cx="494270" cy="274320"/>
          </a:xfrm>
          <a:custGeom>
            <a:avLst/>
            <a:gdLst/>
            <a:ahLst/>
            <a:cxnLst/>
            <a:rect r="r" b="b" t="t" l="l"/>
            <a:pathLst>
              <a:path h="274320" w="494270">
                <a:moveTo>
                  <a:pt x="0" y="0"/>
                </a:moveTo>
                <a:lnTo>
                  <a:pt x="494270" y="0"/>
                </a:lnTo>
                <a:lnTo>
                  <a:pt x="494270" y="274320"/>
                </a:lnTo>
                <a:lnTo>
                  <a:pt x="0" y="274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7064271" y="2243018"/>
            <a:ext cx="11223729" cy="5724764"/>
          </a:xfrm>
          <a:prstGeom prst="rect">
            <a:avLst/>
          </a:prstGeom>
        </p:spPr>
        <p:txBody>
          <a:bodyPr anchor="t" rtlCol="false" tIns="0" lIns="0" bIns="0" rIns="0">
            <a:spAutoFit/>
          </a:bodyPr>
          <a:lstStyle/>
          <a:p>
            <a:pPr algn="l">
              <a:lnSpc>
                <a:spcPts val="3847"/>
              </a:lnSpc>
            </a:pPr>
            <a:r>
              <a:rPr lang="en-US" sz="2564" spc="256">
                <a:solidFill>
                  <a:srgbClr val="101010"/>
                </a:solidFill>
                <a:latin typeface="Source Sans Pro"/>
                <a:ea typeface="Source Sans Pro"/>
                <a:cs typeface="Source Sans Pro"/>
                <a:sym typeface="Source Sans Pro"/>
              </a:rPr>
              <a:t>The comparator in this circuit compares the current 4-bit counter value with a preset reference value. It takes inputs from the counter (A0 to A3) and the preset value (B0 to B3) and produces three outputs: A &gt; B, A = B, and A &lt; B. The A = B output is inverted to control specific actions, such as stopping the counter or activating other modules when the counter matches the preset. A seven-segment display is included to show the preset value, making it easier to monitor the comparison. This ensures the system responds accurately when the desired condition is met. </a:t>
            </a:r>
          </a:p>
          <a:p>
            <a:pPr algn="l">
              <a:lnSpc>
                <a:spcPts val="3847"/>
              </a:lnSpc>
            </a:pPr>
            <a:r>
              <a:rPr lang="en-US" sz="2564" spc="256">
                <a:solidFill>
                  <a:srgbClr val="101010"/>
                </a:solidFill>
                <a:latin typeface="Source Sans Pro"/>
                <a:ea typeface="Source Sans Pro"/>
                <a:cs typeface="Source Sans Pro"/>
                <a:sym typeface="Source Sans Pro"/>
              </a:rPr>
              <a:t> </a:t>
            </a:r>
          </a:p>
          <a:p>
            <a:pPr algn="l">
              <a:lnSpc>
                <a:spcPts val="3847"/>
              </a:lnSpc>
            </a:pPr>
            <a:r>
              <a:rPr lang="en-US" sz="2564" spc="256">
                <a:solidFill>
                  <a:srgbClr val="101010"/>
                </a:solidFill>
                <a:latin typeface="Source Sans Pro"/>
                <a:ea typeface="Source Sans Pro"/>
                <a:cs typeface="Source Sans Pro"/>
                <a:sym typeface="Source Sans Pro"/>
              </a:rPr>
              <a:t> </a:t>
            </a:r>
          </a:p>
          <a:p>
            <a:pPr algn="l">
              <a:lnSpc>
                <a:spcPts val="3847"/>
              </a:lnSpc>
              <a:spcBef>
                <a:spcPct val="0"/>
              </a:spcBef>
            </a:pPr>
          </a:p>
        </p:txBody>
      </p:sp>
      <p:sp>
        <p:nvSpPr>
          <p:cNvPr name="Freeform 7" id="7"/>
          <p:cNvSpPr/>
          <p:nvPr/>
        </p:nvSpPr>
        <p:spPr>
          <a:xfrm flipH="false" flipV="false" rot="0">
            <a:off x="540938" y="3060486"/>
            <a:ext cx="5311716" cy="4669064"/>
          </a:xfrm>
          <a:custGeom>
            <a:avLst/>
            <a:gdLst/>
            <a:ahLst/>
            <a:cxnLst/>
            <a:rect r="r" b="b" t="t" l="l"/>
            <a:pathLst>
              <a:path h="4669064" w="5311716">
                <a:moveTo>
                  <a:pt x="0" y="0"/>
                </a:moveTo>
                <a:lnTo>
                  <a:pt x="5311716" y="0"/>
                </a:lnTo>
                <a:lnTo>
                  <a:pt x="5311716" y="4669064"/>
                </a:lnTo>
                <a:lnTo>
                  <a:pt x="0" y="4669064"/>
                </a:lnTo>
                <a:lnTo>
                  <a:pt x="0" y="0"/>
                </a:lnTo>
                <a:close/>
              </a:path>
            </a:pathLst>
          </a:custGeom>
          <a:blipFill>
            <a:blip r:embed="rId4"/>
            <a:stretch>
              <a:fillRect l="0" t="0" r="0" b="0"/>
            </a:stretch>
          </a:blipFill>
        </p:spPr>
      </p:sp>
      <p:sp>
        <p:nvSpPr>
          <p:cNvPr name="TextBox 8" id="8"/>
          <p:cNvSpPr txBox="true"/>
          <p:nvPr/>
        </p:nvSpPr>
        <p:spPr>
          <a:xfrm rot="0">
            <a:off x="1028700" y="1769308"/>
            <a:ext cx="9166259" cy="549910"/>
          </a:xfrm>
          <a:prstGeom prst="rect">
            <a:avLst/>
          </a:prstGeom>
        </p:spPr>
        <p:txBody>
          <a:bodyPr anchor="t" rtlCol="false" tIns="0" lIns="0" bIns="0" rIns="0">
            <a:spAutoFit/>
          </a:bodyPr>
          <a:lstStyle/>
          <a:p>
            <a:pPr algn="l" marL="0" indent="0" lvl="0">
              <a:lnSpc>
                <a:spcPts val="4250"/>
              </a:lnSpc>
            </a:pPr>
            <a:r>
              <a:rPr lang="en-US" sz="3400" spc="1020">
                <a:solidFill>
                  <a:srgbClr val="101010"/>
                </a:solidFill>
                <a:latin typeface="Helveticish"/>
                <a:ea typeface="Helveticish"/>
                <a:cs typeface="Helveticish"/>
                <a:sym typeface="Helveticish"/>
              </a:rPr>
              <a:t>COMPARATOR </a:t>
            </a:r>
          </a:p>
        </p:txBody>
      </p:sp>
      <p:sp>
        <p:nvSpPr>
          <p:cNvPr name="TextBox 9" id="9"/>
          <p:cNvSpPr txBox="true"/>
          <p:nvPr/>
        </p:nvSpPr>
        <p:spPr>
          <a:xfrm rot="0">
            <a:off x="15423197" y="962025"/>
            <a:ext cx="1836103" cy="340995"/>
          </a:xfrm>
          <a:prstGeom prst="rect">
            <a:avLst/>
          </a:prstGeom>
        </p:spPr>
        <p:txBody>
          <a:bodyPr anchor="t" rtlCol="false" tIns="0" lIns="0" bIns="0" rIns="0">
            <a:spAutoFit/>
          </a:bodyPr>
          <a:lstStyle/>
          <a:p>
            <a:pPr algn="r" marL="0" indent="0" lvl="0">
              <a:lnSpc>
                <a:spcPts val="2700"/>
              </a:lnSpc>
              <a:spcBef>
                <a:spcPct val="0"/>
              </a:spcBef>
            </a:pPr>
            <a:r>
              <a:rPr lang="en-US" sz="1800" spc="180" u="none">
                <a:solidFill>
                  <a:srgbClr val="101010"/>
                </a:solidFill>
                <a:latin typeface="Source Sans Pro"/>
                <a:ea typeface="Source Sans Pro"/>
                <a:cs typeface="Source Sans Pro"/>
                <a:sym typeface="Source Sans Pro"/>
              </a:rPr>
              <a:t>09</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1ECE6"/>
        </a:solidFill>
      </p:bgPr>
    </p:bg>
    <p:spTree>
      <p:nvGrpSpPr>
        <p:cNvPr id="1" name=""/>
        <p:cNvGrpSpPr/>
        <p:nvPr/>
      </p:nvGrpSpPr>
      <p:grpSpPr>
        <a:xfrm>
          <a:off x="0" y="0"/>
          <a:ext cx="0" cy="0"/>
          <a:chOff x="0" y="0"/>
          <a:chExt cx="0" cy="0"/>
        </a:xfrm>
      </p:grpSpPr>
      <p:grpSp>
        <p:nvGrpSpPr>
          <p:cNvPr name="Group 2" id="2"/>
          <p:cNvGrpSpPr/>
          <p:nvPr/>
        </p:nvGrpSpPr>
        <p:grpSpPr>
          <a:xfrm rot="0">
            <a:off x="0" y="0"/>
            <a:ext cx="6740421" cy="10287000"/>
            <a:chOff x="0" y="0"/>
            <a:chExt cx="1775255" cy="2709333"/>
          </a:xfrm>
        </p:grpSpPr>
        <p:sp>
          <p:nvSpPr>
            <p:cNvPr name="Freeform 3" id="3"/>
            <p:cNvSpPr/>
            <p:nvPr/>
          </p:nvSpPr>
          <p:spPr>
            <a:xfrm flipH="false" flipV="false" rot="0">
              <a:off x="0" y="0"/>
              <a:ext cx="1775255" cy="2709333"/>
            </a:xfrm>
            <a:custGeom>
              <a:avLst/>
              <a:gdLst/>
              <a:ahLst/>
              <a:cxnLst/>
              <a:rect r="r" b="b" t="t" l="l"/>
              <a:pathLst>
                <a:path h="2709333" w="1775255">
                  <a:moveTo>
                    <a:pt x="0" y="0"/>
                  </a:moveTo>
                  <a:lnTo>
                    <a:pt x="1775255" y="0"/>
                  </a:lnTo>
                  <a:lnTo>
                    <a:pt x="1775255" y="2709333"/>
                  </a:lnTo>
                  <a:lnTo>
                    <a:pt x="0" y="2709333"/>
                  </a:lnTo>
                  <a:close/>
                </a:path>
              </a:pathLst>
            </a:custGeom>
            <a:solidFill>
              <a:srgbClr val="FCFBF9"/>
            </a:solidFill>
          </p:spPr>
        </p:sp>
        <p:sp>
          <p:nvSpPr>
            <p:cNvPr name="TextBox 4" id="4"/>
            <p:cNvSpPr txBox="true"/>
            <p:nvPr/>
          </p:nvSpPr>
          <p:spPr>
            <a:xfrm>
              <a:off x="0" y="-66675"/>
              <a:ext cx="1775255" cy="2776008"/>
            </a:xfrm>
            <a:prstGeom prst="rect">
              <a:avLst/>
            </a:prstGeom>
          </p:spPr>
          <p:txBody>
            <a:bodyPr anchor="ctr" rtlCol="false" tIns="50800" lIns="50800" bIns="50800" rIns="50800"/>
            <a:lstStyle/>
            <a:p>
              <a:pPr algn="ctr">
                <a:lnSpc>
                  <a:spcPts val="3000"/>
                </a:lnSpc>
              </a:pPr>
            </a:p>
          </p:txBody>
        </p:sp>
      </p:grpSp>
      <p:sp>
        <p:nvSpPr>
          <p:cNvPr name="Freeform 5" id="5"/>
          <p:cNvSpPr/>
          <p:nvPr/>
        </p:nvSpPr>
        <p:spPr>
          <a:xfrm flipH="false" flipV="false" rot="0">
            <a:off x="16765030" y="8983980"/>
            <a:ext cx="494270" cy="274320"/>
          </a:xfrm>
          <a:custGeom>
            <a:avLst/>
            <a:gdLst/>
            <a:ahLst/>
            <a:cxnLst/>
            <a:rect r="r" b="b" t="t" l="l"/>
            <a:pathLst>
              <a:path h="274320" w="494270">
                <a:moveTo>
                  <a:pt x="0" y="0"/>
                </a:moveTo>
                <a:lnTo>
                  <a:pt x="494270" y="0"/>
                </a:lnTo>
                <a:lnTo>
                  <a:pt x="494270" y="274320"/>
                </a:lnTo>
                <a:lnTo>
                  <a:pt x="0" y="274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7064271" y="2639640"/>
            <a:ext cx="11223729" cy="6203622"/>
          </a:xfrm>
          <a:prstGeom prst="rect">
            <a:avLst/>
          </a:prstGeom>
        </p:spPr>
        <p:txBody>
          <a:bodyPr anchor="t" rtlCol="false" tIns="0" lIns="0" bIns="0" rIns="0">
            <a:spAutoFit/>
          </a:bodyPr>
          <a:lstStyle/>
          <a:p>
            <a:pPr algn="l">
              <a:lnSpc>
                <a:spcPts val="3847"/>
              </a:lnSpc>
            </a:pPr>
            <a:r>
              <a:rPr lang="en-US" sz="2564" spc="256">
                <a:solidFill>
                  <a:srgbClr val="101010"/>
                </a:solidFill>
                <a:latin typeface="Source Sans Pro"/>
                <a:ea typeface="Source Sans Pro"/>
                <a:cs typeface="Source Sans Pro"/>
                <a:sym typeface="Source Sans Pro"/>
              </a:rPr>
              <a:t>The clock enabler is built using a 5 input AND gates to ensure that clock signal is activated only when all conditions are met. The five inputs to AND gates are from power on switch, start switch, password output, comparator signal and a push buttons. All five input must be high in order for the clock to enable the system. </a:t>
            </a:r>
          </a:p>
          <a:p>
            <a:pPr algn="l">
              <a:lnSpc>
                <a:spcPts val="3847"/>
              </a:lnSpc>
            </a:pPr>
            <a:r>
              <a:rPr lang="en-US" sz="2564" spc="256">
                <a:solidFill>
                  <a:srgbClr val="101010"/>
                </a:solidFill>
                <a:latin typeface="Source Sans Pro"/>
                <a:ea typeface="Source Sans Pro"/>
                <a:cs typeface="Source Sans Pro"/>
                <a:sym typeface="Source Sans Pro"/>
              </a:rPr>
              <a:t> </a:t>
            </a:r>
          </a:p>
          <a:p>
            <a:pPr algn="l">
              <a:lnSpc>
                <a:spcPts val="3847"/>
              </a:lnSpc>
            </a:pPr>
            <a:r>
              <a:rPr lang="en-US" sz="2564" spc="256">
                <a:solidFill>
                  <a:srgbClr val="101010"/>
                </a:solidFill>
                <a:latin typeface="Source Sans Pro"/>
                <a:ea typeface="Source Sans Pro"/>
                <a:cs typeface="Source Sans Pro"/>
                <a:sym typeface="Source Sans Pro"/>
              </a:rPr>
              <a:t>The output for the AND gate is connected to the clock output of the D flip-flop. This setup allows the system runs under the right conditions only. </a:t>
            </a:r>
          </a:p>
          <a:p>
            <a:pPr algn="l">
              <a:lnSpc>
                <a:spcPts val="3847"/>
              </a:lnSpc>
            </a:pPr>
            <a:r>
              <a:rPr lang="en-US" sz="2564" spc="256">
                <a:solidFill>
                  <a:srgbClr val="101010"/>
                </a:solidFill>
                <a:latin typeface="Source Sans Pro"/>
                <a:ea typeface="Source Sans Pro"/>
                <a:cs typeface="Source Sans Pro"/>
                <a:sym typeface="Source Sans Pro"/>
              </a:rPr>
              <a:t> </a:t>
            </a:r>
          </a:p>
          <a:p>
            <a:pPr algn="l">
              <a:lnSpc>
                <a:spcPts val="3847"/>
              </a:lnSpc>
            </a:pPr>
            <a:r>
              <a:rPr lang="en-US" sz="2564" spc="256">
                <a:solidFill>
                  <a:srgbClr val="101010"/>
                </a:solidFill>
                <a:latin typeface="Source Sans Pro"/>
                <a:ea typeface="Source Sans Pro"/>
                <a:cs typeface="Source Sans Pro"/>
                <a:sym typeface="Source Sans Pro"/>
              </a:rPr>
              <a:t> </a:t>
            </a:r>
          </a:p>
          <a:p>
            <a:pPr algn="l">
              <a:lnSpc>
                <a:spcPts val="3847"/>
              </a:lnSpc>
            </a:pPr>
            <a:r>
              <a:rPr lang="en-US" sz="2564" spc="256">
                <a:solidFill>
                  <a:srgbClr val="101010"/>
                </a:solidFill>
                <a:latin typeface="Source Sans Pro"/>
                <a:ea typeface="Source Sans Pro"/>
                <a:cs typeface="Source Sans Pro"/>
                <a:sym typeface="Source Sans Pro"/>
              </a:rPr>
              <a:t> </a:t>
            </a:r>
          </a:p>
          <a:p>
            <a:pPr algn="l">
              <a:lnSpc>
                <a:spcPts val="3847"/>
              </a:lnSpc>
              <a:spcBef>
                <a:spcPct val="0"/>
              </a:spcBef>
            </a:pPr>
          </a:p>
        </p:txBody>
      </p:sp>
      <p:sp>
        <p:nvSpPr>
          <p:cNvPr name="Freeform 7" id="7"/>
          <p:cNvSpPr/>
          <p:nvPr/>
        </p:nvSpPr>
        <p:spPr>
          <a:xfrm flipH="false" flipV="false" rot="0">
            <a:off x="1028700" y="3787784"/>
            <a:ext cx="5322575" cy="3190290"/>
          </a:xfrm>
          <a:custGeom>
            <a:avLst/>
            <a:gdLst/>
            <a:ahLst/>
            <a:cxnLst/>
            <a:rect r="r" b="b" t="t" l="l"/>
            <a:pathLst>
              <a:path h="3190290" w="5322575">
                <a:moveTo>
                  <a:pt x="0" y="0"/>
                </a:moveTo>
                <a:lnTo>
                  <a:pt x="5322575" y="0"/>
                </a:lnTo>
                <a:lnTo>
                  <a:pt x="5322575" y="3190290"/>
                </a:lnTo>
                <a:lnTo>
                  <a:pt x="0" y="3190290"/>
                </a:lnTo>
                <a:lnTo>
                  <a:pt x="0" y="0"/>
                </a:lnTo>
                <a:close/>
              </a:path>
            </a:pathLst>
          </a:custGeom>
          <a:blipFill>
            <a:blip r:embed="rId4"/>
            <a:stretch>
              <a:fillRect l="0" t="0" r="0" b="0"/>
            </a:stretch>
          </a:blipFill>
        </p:spPr>
      </p:sp>
      <p:sp>
        <p:nvSpPr>
          <p:cNvPr name="TextBox 8" id="8"/>
          <p:cNvSpPr txBox="true"/>
          <p:nvPr/>
        </p:nvSpPr>
        <p:spPr>
          <a:xfrm rot="0">
            <a:off x="807206" y="2025213"/>
            <a:ext cx="9166259" cy="549910"/>
          </a:xfrm>
          <a:prstGeom prst="rect">
            <a:avLst/>
          </a:prstGeom>
        </p:spPr>
        <p:txBody>
          <a:bodyPr anchor="t" rtlCol="false" tIns="0" lIns="0" bIns="0" rIns="0">
            <a:spAutoFit/>
          </a:bodyPr>
          <a:lstStyle/>
          <a:p>
            <a:pPr algn="l" marL="0" indent="0" lvl="0">
              <a:lnSpc>
                <a:spcPts val="4250"/>
              </a:lnSpc>
            </a:pPr>
            <a:r>
              <a:rPr lang="en-US" sz="3400" spc="1020">
                <a:solidFill>
                  <a:srgbClr val="101010"/>
                </a:solidFill>
                <a:latin typeface="Helveticish"/>
                <a:ea typeface="Helveticish"/>
                <a:cs typeface="Helveticish"/>
                <a:sym typeface="Helveticish"/>
              </a:rPr>
              <a:t>CLOCK ENABLER </a:t>
            </a:r>
          </a:p>
        </p:txBody>
      </p:sp>
      <p:sp>
        <p:nvSpPr>
          <p:cNvPr name="TextBox 9" id="9"/>
          <p:cNvSpPr txBox="true"/>
          <p:nvPr/>
        </p:nvSpPr>
        <p:spPr>
          <a:xfrm rot="0">
            <a:off x="15423197" y="962025"/>
            <a:ext cx="1836103" cy="340995"/>
          </a:xfrm>
          <a:prstGeom prst="rect">
            <a:avLst/>
          </a:prstGeom>
        </p:spPr>
        <p:txBody>
          <a:bodyPr anchor="t" rtlCol="false" tIns="0" lIns="0" bIns="0" rIns="0">
            <a:spAutoFit/>
          </a:bodyPr>
          <a:lstStyle/>
          <a:p>
            <a:pPr algn="r" marL="0" indent="0" lvl="0">
              <a:lnSpc>
                <a:spcPts val="2700"/>
              </a:lnSpc>
              <a:spcBef>
                <a:spcPct val="0"/>
              </a:spcBef>
            </a:pPr>
            <a:r>
              <a:rPr lang="en-US" sz="1800" spc="180" u="none">
                <a:solidFill>
                  <a:srgbClr val="101010"/>
                </a:solidFill>
                <a:latin typeface="Source Sans Pro"/>
                <a:ea typeface="Source Sans Pro"/>
                <a:cs typeface="Source Sans Pro"/>
                <a:sym typeface="Source Sans Pro"/>
              </a:rPr>
              <a:t>09</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1ECE6"/>
        </a:solidFill>
      </p:bgPr>
    </p:bg>
    <p:spTree>
      <p:nvGrpSpPr>
        <p:cNvPr id="1" name=""/>
        <p:cNvGrpSpPr/>
        <p:nvPr/>
      </p:nvGrpSpPr>
      <p:grpSpPr>
        <a:xfrm>
          <a:off x="0" y="0"/>
          <a:ext cx="0" cy="0"/>
          <a:chOff x="0" y="0"/>
          <a:chExt cx="0" cy="0"/>
        </a:xfrm>
      </p:grpSpPr>
      <p:grpSp>
        <p:nvGrpSpPr>
          <p:cNvPr name="Group 2" id="2"/>
          <p:cNvGrpSpPr/>
          <p:nvPr/>
        </p:nvGrpSpPr>
        <p:grpSpPr>
          <a:xfrm rot="0">
            <a:off x="0" y="0"/>
            <a:ext cx="6740421" cy="10287000"/>
            <a:chOff x="0" y="0"/>
            <a:chExt cx="1775255" cy="2709333"/>
          </a:xfrm>
        </p:grpSpPr>
        <p:sp>
          <p:nvSpPr>
            <p:cNvPr name="Freeform 3" id="3"/>
            <p:cNvSpPr/>
            <p:nvPr/>
          </p:nvSpPr>
          <p:spPr>
            <a:xfrm flipH="false" flipV="false" rot="0">
              <a:off x="0" y="0"/>
              <a:ext cx="1775255" cy="2709333"/>
            </a:xfrm>
            <a:custGeom>
              <a:avLst/>
              <a:gdLst/>
              <a:ahLst/>
              <a:cxnLst/>
              <a:rect r="r" b="b" t="t" l="l"/>
              <a:pathLst>
                <a:path h="2709333" w="1775255">
                  <a:moveTo>
                    <a:pt x="0" y="0"/>
                  </a:moveTo>
                  <a:lnTo>
                    <a:pt x="1775255" y="0"/>
                  </a:lnTo>
                  <a:lnTo>
                    <a:pt x="1775255" y="2709333"/>
                  </a:lnTo>
                  <a:lnTo>
                    <a:pt x="0" y="2709333"/>
                  </a:lnTo>
                  <a:close/>
                </a:path>
              </a:pathLst>
            </a:custGeom>
            <a:solidFill>
              <a:srgbClr val="FCFBF9"/>
            </a:solidFill>
          </p:spPr>
        </p:sp>
        <p:sp>
          <p:nvSpPr>
            <p:cNvPr name="TextBox 4" id="4"/>
            <p:cNvSpPr txBox="true"/>
            <p:nvPr/>
          </p:nvSpPr>
          <p:spPr>
            <a:xfrm>
              <a:off x="0" y="-66675"/>
              <a:ext cx="1775255" cy="2776008"/>
            </a:xfrm>
            <a:prstGeom prst="rect">
              <a:avLst/>
            </a:prstGeom>
          </p:spPr>
          <p:txBody>
            <a:bodyPr anchor="ctr" rtlCol="false" tIns="50800" lIns="50800" bIns="50800" rIns="50800"/>
            <a:lstStyle/>
            <a:p>
              <a:pPr algn="ctr">
                <a:lnSpc>
                  <a:spcPts val="3000"/>
                </a:lnSpc>
              </a:pPr>
            </a:p>
          </p:txBody>
        </p:sp>
      </p:grpSp>
      <p:sp>
        <p:nvSpPr>
          <p:cNvPr name="Freeform 5" id="5"/>
          <p:cNvSpPr/>
          <p:nvPr/>
        </p:nvSpPr>
        <p:spPr>
          <a:xfrm flipH="false" flipV="false" rot="0">
            <a:off x="16765030" y="8983980"/>
            <a:ext cx="494270" cy="274320"/>
          </a:xfrm>
          <a:custGeom>
            <a:avLst/>
            <a:gdLst/>
            <a:ahLst/>
            <a:cxnLst/>
            <a:rect r="r" b="b" t="t" l="l"/>
            <a:pathLst>
              <a:path h="274320" w="494270">
                <a:moveTo>
                  <a:pt x="0" y="0"/>
                </a:moveTo>
                <a:lnTo>
                  <a:pt x="494270" y="0"/>
                </a:lnTo>
                <a:lnTo>
                  <a:pt x="494270" y="274320"/>
                </a:lnTo>
                <a:lnTo>
                  <a:pt x="0" y="274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22339" y="3382434"/>
            <a:ext cx="5895742" cy="3522131"/>
          </a:xfrm>
          <a:custGeom>
            <a:avLst/>
            <a:gdLst/>
            <a:ahLst/>
            <a:cxnLst/>
            <a:rect r="r" b="b" t="t" l="l"/>
            <a:pathLst>
              <a:path h="3522131" w="5895742">
                <a:moveTo>
                  <a:pt x="0" y="0"/>
                </a:moveTo>
                <a:lnTo>
                  <a:pt x="5895742" y="0"/>
                </a:lnTo>
                <a:lnTo>
                  <a:pt x="5895742" y="3522132"/>
                </a:lnTo>
                <a:lnTo>
                  <a:pt x="0" y="3522132"/>
                </a:lnTo>
                <a:lnTo>
                  <a:pt x="0" y="0"/>
                </a:lnTo>
                <a:close/>
              </a:path>
            </a:pathLst>
          </a:custGeom>
          <a:blipFill>
            <a:blip r:embed="rId4"/>
            <a:stretch>
              <a:fillRect l="0" t="0" r="0" b="0"/>
            </a:stretch>
          </a:blipFill>
        </p:spPr>
      </p:sp>
      <p:sp>
        <p:nvSpPr>
          <p:cNvPr name="TextBox 7" id="7"/>
          <p:cNvSpPr txBox="true"/>
          <p:nvPr/>
        </p:nvSpPr>
        <p:spPr>
          <a:xfrm rot="0">
            <a:off x="7064271" y="2639640"/>
            <a:ext cx="11223729" cy="6203622"/>
          </a:xfrm>
          <a:prstGeom prst="rect">
            <a:avLst/>
          </a:prstGeom>
        </p:spPr>
        <p:txBody>
          <a:bodyPr anchor="t" rtlCol="false" tIns="0" lIns="0" bIns="0" rIns="0">
            <a:spAutoFit/>
          </a:bodyPr>
          <a:lstStyle/>
          <a:p>
            <a:pPr algn="l">
              <a:lnSpc>
                <a:spcPts val="3847"/>
              </a:lnSpc>
            </a:pPr>
            <a:r>
              <a:rPr lang="en-US" sz="2564" spc="256">
                <a:solidFill>
                  <a:srgbClr val="101010"/>
                </a:solidFill>
                <a:latin typeface="Source Sans Pro"/>
                <a:ea typeface="Source Sans Pro"/>
                <a:cs typeface="Source Sans Pro"/>
                <a:sym typeface="Source Sans Pro"/>
              </a:rPr>
              <a:t>We implement a 4-bit D flip-flop in this data transmission project. The counter operates based on a clock generator (PUSH button) and determine whether the data transmission should continue or stop. The counting starts when the D input receives a high state (1) signal from the Clock Enabler. </a:t>
            </a:r>
          </a:p>
          <a:p>
            <a:pPr algn="l">
              <a:lnSpc>
                <a:spcPts val="3847"/>
              </a:lnSpc>
            </a:pPr>
            <a:r>
              <a:rPr lang="en-US" sz="2564" spc="256">
                <a:solidFill>
                  <a:srgbClr val="101010"/>
                </a:solidFill>
                <a:latin typeface="Source Sans Pro"/>
                <a:ea typeface="Source Sans Pro"/>
                <a:cs typeface="Source Sans Pro"/>
                <a:sym typeface="Source Sans Pro"/>
              </a:rPr>
              <a:t> </a:t>
            </a:r>
          </a:p>
          <a:p>
            <a:pPr algn="l">
              <a:lnSpc>
                <a:spcPts val="3847"/>
              </a:lnSpc>
            </a:pPr>
            <a:r>
              <a:rPr lang="en-US" sz="2564" spc="256">
                <a:solidFill>
                  <a:srgbClr val="101010"/>
                </a:solidFill>
                <a:latin typeface="Source Sans Pro"/>
                <a:ea typeface="Source Sans Pro"/>
                <a:cs typeface="Source Sans Pro"/>
                <a:sym typeface="Source Sans Pro"/>
              </a:rPr>
              <a:t>When the conditions are met, the system will activate the counting process. However, if the conditions are not met the counter remains inactive. The counting will stop process when either the pulse is no longer active or when the system successfully completes the user specified enter data. </a:t>
            </a:r>
          </a:p>
          <a:p>
            <a:pPr algn="l">
              <a:lnSpc>
                <a:spcPts val="3847"/>
              </a:lnSpc>
            </a:pPr>
            <a:r>
              <a:rPr lang="en-US" sz="2564" spc="256">
                <a:solidFill>
                  <a:srgbClr val="101010"/>
                </a:solidFill>
                <a:latin typeface="Source Sans Pro"/>
                <a:ea typeface="Source Sans Pro"/>
                <a:cs typeface="Source Sans Pro"/>
                <a:sym typeface="Source Sans Pro"/>
              </a:rPr>
              <a:t> </a:t>
            </a:r>
          </a:p>
          <a:p>
            <a:pPr algn="l">
              <a:lnSpc>
                <a:spcPts val="3847"/>
              </a:lnSpc>
              <a:spcBef>
                <a:spcPct val="0"/>
              </a:spcBef>
            </a:pPr>
          </a:p>
        </p:txBody>
      </p:sp>
      <p:sp>
        <p:nvSpPr>
          <p:cNvPr name="TextBox 8" id="8"/>
          <p:cNvSpPr txBox="true"/>
          <p:nvPr/>
        </p:nvSpPr>
        <p:spPr>
          <a:xfrm rot="0">
            <a:off x="807206" y="2025213"/>
            <a:ext cx="9166259" cy="549910"/>
          </a:xfrm>
          <a:prstGeom prst="rect">
            <a:avLst/>
          </a:prstGeom>
        </p:spPr>
        <p:txBody>
          <a:bodyPr anchor="t" rtlCol="false" tIns="0" lIns="0" bIns="0" rIns="0">
            <a:spAutoFit/>
          </a:bodyPr>
          <a:lstStyle/>
          <a:p>
            <a:pPr algn="l" marL="0" indent="0" lvl="0">
              <a:lnSpc>
                <a:spcPts val="4250"/>
              </a:lnSpc>
            </a:pPr>
            <a:r>
              <a:rPr lang="en-US" sz="3400" spc="1020">
                <a:solidFill>
                  <a:srgbClr val="101010"/>
                </a:solidFill>
                <a:latin typeface="Helveticish"/>
                <a:ea typeface="Helveticish"/>
                <a:cs typeface="Helveticish"/>
                <a:sym typeface="Helveticish"/>
              </a:rPr>
              <a:t>D FLIP - FLOP</a:t>
            </a:r>
          </a:p>
        </p:txBody>
      </p:sp>
      <p:sp>
        <p:nvSpPr>
          <p:cNvPr name="TextBox 9" id="9"/>
          <p:cNvSpPr txBox="true"/>
          <p:nvPr/>
        </p:nvSpPr>
        <p:spPr>
          <a:xfrm rot="0">
            <a:off x="15423197" y="962025"/>
            <a:ext cx="1836103" cy="340995"/>
          </a:xfrm>
          <a:prstGeom prst="rect">
            <a:avLst/>
          </a:prstGeom>
        </p:spPr>
        <p:txBody>
          <a:bodyPr anchor="t" rtlCol="false" tIns="0" lIns="0" bIns="0" rIns="0">
            <a:spAutoFit/>
          </a:bodyPr>
          <a:lstStyle/>
          <a:p>
            <a:pPr algn="r" marL="0" indent="0" lvl="0">
              <a:lnSpc>
                <a:spcPts val="2700"/>
              </a:lnSpc>
              <a:spcBef>
                <a:spcPct val="0"/>
              </a:spcBef>
            </a:pPr>
            <a:r>
              <a:rPr lang="en-US" sz="1800" spc="180" u="none">
                <a:solidFill>
                  <a:srgbClr val="101010"/>
                </a:solidFill>
                <a:latin typeface="Source Sans Pro"/>
                <a:ea typeface="Source Sans Pro"/>
                <a:cs typeface="Source Sans Pro"/>
                <a:sym typeface="Source Sans Pro"/>
              </a:rPr>
              <a:t>09</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1ECE6"/>
        </a:solidFill>
      </p:bgPr>
    </p:bg>
    <p:spTree>
      <p:nvGrpSpPr>
        <p:cNvPr id="1" name=""/>
        <p:cNvGrpSpPr/>
        <p:nvPr/>
      </p:nvGrpSpPr>
      <p:grpSpPr>
        <a:xfrm>
          <a:off x="0" y="0"/>
          <a:ext cx="0" cy="0"/>
          <a:chOff x="0" y="0"/>
          <a:chExt cx="0" cy="0"/>
        </a:xfrm>
      </p:grpSpPr>
      <p:grpSp>
        <p:nvGrpSpPr>
          <p:cNvPr name="Group 2" id="2"/>
          <p:cNvGrpSpPr/>
          <p:nvPr/>
        </p:nvGrpSpPr>
        <p:grpSpPr>
          <a:xfrm rot="0">
            <a:off x="0" y="0"/>
            <a:ext cx="6740421" cy="10287000"/>
            <a:chOff x="0" y="0"/>
            <a:chExt cx="1775255" cy="2709333"/>
          </a:xfrm>
        </p:grpSpPr>
        <p:sp>
          <p:nvSpPr>
            <p:cNvPr name="Freeform 3" id="3"/>
            <p:cNvSpPr/>
            <p:nvPr/>
          </p:nvSpPr>
          <p:spPr>
            <a:xfrm flipH="false" flipV="false" rot="0">
              <a:off x="0" y="0"/>
              <a:ext cx="1775255" cy="2709333"/>
            </a:xfrm>
            <a:custGeom>
              <a:avLst/>
              <a:gdLst/>
              <a:ahLst/>
              <a:cxnLst/>
              <a:rect r="r" b="b" t="t" l="l"/>
              <a:pathLst>
                <a:path h="2709333" w="1775255">
                  <a:moveTo>
                    <a:pt x="0" y="0"/>
                  </a:moveTo>
                  <a:lnTo>
                    <a:pt x="1775255" y="0"/>
                  </a:lnTo>
                  <a:lnTo>
                    <a:pt x="1775255" y="2709333"/>
                  </a:lnTo>
                  <a:lnTo>
                    <a:pt x="0" y="2709333"/>
                  </a:lnTo>
                  <a:close/>
                </a:path>
              </a:pathLst>
            </a:custGeom>
            <a:solidFill>
              <a:srgbClr val="FCFBF9"/>
            </a:solidFill>
          </p:spPr>
        </p:sp>
        <p:sp>
          <p:nvSpPr>
            <p:cNvPr name="TextBox 4" id="4"/>
            <p:cNvSpPr txBox="true"/>
            <p:nvPr/>
          </p:nvSpPr>
          <p:spPr>
            <a:xfrm>
              <a:off x="0" y="-66675"/>
              <a:ext cx="1775255" cy="2776008"/>
            </a:xfrm>
            <a:prstGeom prst="rect">
              <a:avLst/>
            </a:prstGeom>
          </p:spPr>
          <p:txBody>
            <a:bodyPr anchor="ctr" rtlCol="false" tIns="50800" lIns="50800" bIns="50800" rIns="50800"/>
            <a:lstStyle/>
            <a:p>
              <a:pPr algn="ctr">
                <a:lnSpc>
                  <a:spcPts val="3000"/>
                </a:lnSpc>
              </a:pPr>
            </a:p>
          </p:txBody>
        </p:sp>
      </p:grpSp>
      <p:sp>
        <p:nvSpPr>
          <p:cNvPr name="Freeform 5" id="5"/>
          <p:cNvSpPr/>
          <p:nvPr/>
        </p:nvSpPr>
        <p:spPr>
          <a:xfrm flipH="false" flipV="false" rot="0">
            <a:off x="16765030" y="8983980"/>
            <a:ext cx="494270" cy="274320"/>
          </a:xfrm>
          <a:custGeom>
            <a:avLst/>
            <a:gdLst/>
            <a:ahLst/>
            <a:cxnLst/>
            <a:rect r="r" b="b" t="t" l="l"/>
            <a:pathLst>
              <a:path h="274320" w="494270">
                <a:moveTo>
                  <a:pt x="0" y="0"/>
                </a:moveTo>
                <a:lnTo>
                  <a:pt x="494270" y="0"/>
                </a:lnTo>
                <a:lnTo>
                  <a:pt x="494270" y="274320"/>
                </a:lnTo>
                <a:lnTo>
                  <a:pt x="0" y="274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7064271" y="1686611"/>
            <a:ext cx="11223729" cy="8119052"/>
          </a:xfrm>
          <a:prstGeom prst="rect">
            <a:avLst/>
          </a:prstGeom>
        </p:spPr>
        <p:txBody>
          <a:bodyPr anchor="t" rtlCol="false" tIns="0" lIns="0" bIns="0" rIns="0">
            <a:spAutoFit/>
          </a:bodyPr>
          <a:lstStyle/>
          <a:p>
            <a:pPr algn="l">
              <a:lnSpc>
                <a:spcPts val="3847"/>
              </a:lnSpc>
            </a:pPr>
            <a:r>
              <a:rPr lang="en-US" sz="2564" spc="256">
                <a:solidFill>
                  <a:srgbClr val="101010"/>
                </a:solidFill>
                <a:latin typeface="Source Sans Pro"/>
                <a:ea typeface="Source Sans Pro"/>
                <a:cs typeface="Source Sans Pro"/>
                <a:sym typeface="Source Sans Pro"/>
              </a:rPr>
              <a:t>We implemented the full duplex and simple duplex as the full duplex communication systems enable simultaneous two-way data transmission, allowing both sending and receiving of information at the same time. This capability significantly enhances the efficiency of real-time communication applications, such as telephone systems, video conferencing, and modern internet-based technologies, where uninterrupted interaction is essential . Full duplex systems make use of FDD or TDD  and similar techniques for smooth, uninterrupted flow of data without interference. These are essential in applications requiring very high-speed real-time communications. </a:t>
            </a:r>
          </a:p>
          <a:p>
            <a:pPr algn="l">
              <a:lnSpc>
                <a:spcPts val="3847"/>
              </a:lnSpc>
            </a:pPr>
            <a:r>
              <a:rPr lang="en-US" sz="2564" spc="256">
                <a:solidFill>
                  <a:srgbClr val="101010"/>
                </a:solidFill>
                <a:latin typeface="Source Sans Pro"/>
                <a:ea typeface="Source Sans Pro"/>
                <a:cs typeface="Source Sans Pro"/>
                <a:sym typeface="Source Sans Pro"/>
              </a:rPr>
              <a:t> </a:t>
            </a:r>
          </a:p>
          <a:p>
            <a:pPr algn="l">
              <a:lnSpc>
                <a:spcPts val="3847"/>
              </a:lnSpc>
            </a:pPr>
            <a:r>
              <a:rPr lang="en-US" sz="2564" spc="256">
                <a:solidFill>
                  <a:srgbClr val="101010"/>
                </a:solidFill>
                <a:latin typeface="Source Sans Pro"/>
                <a:ea typeface="Source Sans Pro"/>
                <a:cs typeface="Source Sans Pro"/>
                <a:sym typeface="Source Sans Pro"/>
              </a:rPr>
              <a:t>LAB A have multiple inputs and outputs that are interconnected to the central logic bus. If LAB A can both send and receive data simultaneously, then this section operates as Full Duplex. </a:t>
            </a:r>
          </a:p>
          <a:p>
            <a:pPr algn="l">
              <a:lnSpc>
                <a:spcPts val="3847"/>
              </a:lnSpc>
            </a:pPr>
            <a:r>
              <a:rPr lang="en-US" sz="2564" spc="256">
                <a:solidFill>
                  <a:srgbClr val="101010"/>
                </a:solidFill>
                <a:latin typeface="Source Sans Pro"/>
                <a:ea typeface="Source Sans Pro"/>
                <a:cs typeface="Source Sans Pro"/>
                <a:sym typeface="Source Sans Pro"/>
              </a:rPr>
              <a:t> </a:t>
            </a:r>
          </a:p>
          <a:p>
            <a:pPr algn="l">
              <a:lnSpc>
                <a:spcPts val="3847"/>
              </a:lnSpc>
              <a:spcBef>
                <a:spcPct val="0"/>
              </a:spcBef>
            </a:pPr>
          </a:p>
        </p:txBody>
      </p:sp>
      <p:sp>
        <p:nvSpPr>
          <p:cNvPr name="Freeform 7" id="7"/>
          <p:cNvSpPr/>
          <p:nvPr/>
        </p:nvSpPr>
        <p:spPr>
          <a:xfrm flipH="false" flipV="false" rot="0">
            <a:off x="1028700" y="3025797"/>
            <a:ext cx="4636982" cy="6232503"/>
          </a:xfrm>
          <a:custGeom>
            <a:avLst/>
            <a:gdLst/>
            <a:ahLst/>
            <a:cxnLst/>
            <a:rect r="r" b="b" t="t" l="l"/>
            <a:pathLst>
              <a:path h="6232503" w="4636982">
                <a:moveTo>
                  <a:pt x="0" y="0"/>
                </a:moveTo>
                <a:lnTo>
                  <a:pt x="4636982" y="0"/>
                </a:lnTo>
                <a:lnTo>
                  <a:pt x="4636982" y="6232503"/>
                </a:lnTo>
                <a:lnTo>
                  <a:pt x="0" y="6232503"/>
                </a:lnTo>
                <a:lnTo>
                  <a:pt x="0" y="0"/>
                </a:lnTo>
                <a:close/>
              </a:path>
            </a:pathLst>
          </a:custGeom>
          <a:blipFill>
            <a:blip r:embed="rId4"/>
            <a:stretch>
              <a:fillRect l="0" t="0" r="0" b="0"/>
            </a:stretch>
          </a:blipFill>
        </p:spPr>
      </p:sp>
      <p:sp>
        <p:nvSpPr>
          <p:cNvPr name="TextBox 8" id="8"/>
          <p:cNvSpPr txBox="true"/>
          <p:nvPr/>
        </p:nvSpPr>
        <p:spPr>
          <a:xfrm rot="0">
            <a:off x="526904" y="1264920"/>
            <a:ext cx="7120050" cy="1083310"/>
          </a:xfrm>
          <a:prstGeom prst="rect">
            <a:avLst/>
          </a:prstGeom>
        </p:spPr>
        <p:txBody>
          <a:bodyPr anchor="t" rtlCol="false" tIns="0" lIns="0" bIns="0" rIns="0">
            <a:spAutoFit/>
          </a:bodyPr>
          <a:lstStyle/>
          <a:p>
            <a:pPr algn="l" marL="0" indent="0" lvl="0">
              <a:lnSpc>
                <a:spcPts val="4250"/>
              </a:lnSpc>
            </a:pPr>
            <a:r>
              <a:rPr lang="en-US" sz="3400" spc="1020">
                <a:solidFill>
                  <a:srgbClr val="101010"/>
                </a:solidFill>
                <a:latin typeface="Helveticish"/>
                <a:ea typeface="Helveticish"/>
                <a:cs typeface="Helveticish"/>
                <a:sym typeface="Helveticish"/>
              </a:rPr>
              <a:t>FULL DUPLEX AND SIMPLE DUPLEX</a:t>
            </a:r>
          </a:p>
        </p:txBody>
      </p:sp>
      <p:sp>
        <p:nvSpPr>
          <p:cNvPr name="TextBox 9" id="9"/>
          <p:cNvSpPr txBox="true"/>
          <p:nvPr/>
        </p:nvSpPr>
        <p:spPr>
          <a:xfrm rot="0">
            <a:off x="15423197" y="962025"/>
            <a:ext cx="1836103" cy="340995"/>
          </a:xfrm>
          <a:prstGeom prst="rect">
            <a:avLst/>
          </a:prstGeom>
        </p:spPr>
        <p:txBody>
          <a:bodyPr anchor="t" rtlCol="false" tIns="0" lIns="0" bIns="0" rIns="0">
            <a:spAutoFit/>
          </a:bodyPr>
          <a:lstStyle/>
          <a:p>
            <a:pPr algn="r" marL="0" indent="0" lvl="0">
              <a:lnSpc>
                <a:spcPts val="2700"/>
              </a:lnSpc>
              <a:spcBef>
                <a:spcPct val="0"/>
              </a:spcBef>
            </a:pPr>
            <a:r>
              <a:rPr lang="en-US" sz="1800" spc="180" u="none">
                <a:solidFill>
                  <a:srgbClr val="101010"/>
                </a:solidFill>
                <a:latin typeface="Source Sans Pro"/>
                <a:ea typeface="Source Sans Pro"/>
                <a:cs typeface="Source Sans Pro"/>
                <a:sym typeface="Source Sans Pro"/>
              </a:rPr>
              <a:t>09</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1ECE6"/>
        </a:solidFill>
      </p:bgPr>
    </p:bg>
    <p:spTree>
      <p:nvGrpSpPr>
        <p:cNvPr id="1" name=""/>
        <p:cNvGrpSpPr/>
        <p:nvPr/>
      </p:nvGrpSpPr>
      <p:grpSpPr>
        <a:xfrm>
          <a:off x="0" y="0"/>
          <a:ext cx="0" cy="0"/>
          <a:chOff x="0" y="0"/>
          <a:chExt cx="0" cy="0"/>
        </a:xfrm>
      </p:grpSpPr>
      <p:grpSp>
        <p:nvGrpSpPr>
          <p:cNvPr name="Group 2" id="2"/>
          <p:cNvGrpSpPr/>
          <p:nvPr/>
        </p:nvGrpSpPr>
        <p:grpSpPr>
          <a:xfrm rot="0">
            <a:off x="0" y="0"/>
            <a:ext cx="6740421" cy="10287000"/>
            <a:chOff x="0" y="0"/>
            <a:chExt cx="1775255" cy="2709333"/>
          </a:xfrm>
        </p:grpSpPr>
        <p:sp>
          <p:nvSpPr>
            <p:cNvPr name="Freeform 3" id="3"/>
            <p:cNvSpPr/>
            <p:nvPr/>
          </p:nvSpPr>
          <p:spPr>
            <a:xfrm flipH="false" flipV="false" rot="0">
              <a:off x="0" y="0"/>
              <a:ext cx="1775255" cy="2709333"/>
            </a:xfrm>
            <a:custGeom>
              <a:avLst/>
              <a:gdLst/>
              <a:ahLst/>
              <a:cxnLst/>
              <a:rect r="r" b="b" t="t" l="l"/>
              <a:pathLst>
                <a:path h="2709333" w="1775255">
                  <a:moveTo>
                    <a:pt x="0" y="0"/>
                  </a:moveTo>
                  <a:lnTo>
                    <a:pt x="1775255" y="0"/>
                  </a:lnTo>
                  <a:lnTo>
                    <a:pt x="1775255" y="2709333"/>
                  </a:lnTo>
                  <a:lnTo>
                    <a:pt x="0" y="2709333"/>
                  </a:lnTo>
                  <a:close/>
                </a:path>
              </a:pathLst>
            </a:custGeom>
            <a:solidFill>
              <a:srgbClr val="FCFBF9"/>
            </a:solidFill>
          </p:spPr>
        </p:sp>
        <p:sp>
          <p:nvSpPr>
            <p:cNvPr name="TextBox 4" id="4"/>
            <p:cNvSpPr txBox="true"/>
            <p:nvPr/>
          </p:nvSpPr>
          <p:spPr>
            <a:xfrm>
              <a:off x="0" y="-66675"/>
              <a:ext cx="1775255" cy="2776008"/>
            </a:xfrm>
            <a:prstGeom prst="rect">
              <a:avLst/>
            </a:prstGeom>
          </p:spPr>
          <p:txBody>
            <a:bodyPr anchor="ctr" rtlCol="false" tIns="50800" lIns="50800" bIns="50800" rIns="50800"/>
            <a:lstStyle/>
            <a:p>
              <a:pPr algn="ctr">
                <a:lnSpc>
                  <a:spcPts val="3000"/>
                </a:lnSpc>
              </a:pPr>
            </a:p>
          </p:txBody>
        </p:sp>
      </p:grpSp>
      <p:sp>
        <p:nvSpPr>
          <p:cNvPr name="TextBox 5" id="5"/>
          <p:cNvSpPr txBox="true"/>
          <p:nvPr/>
        </p:nvSpPr>
        <p:spPr>
          <a:xfrm rot="0">
            <a:off x="7602335" y="507133"/>
            <a:ext cx="10438882" cy="9555625"/>
          </a:xfrm>
          <a:prstGeom prst="rect">
            <a:avLst/>
          </a:prstGeom>
        </p:spPr>
        <p:txBody>
          <a:bodyPr anchor="t" rtlCol="false" tIns="0" lIns="0" bIns="0" rIns="0">
            <a:spAutoFit/>
          </a:bodyPr>
          <a:lstStyle/>
          <a:p>
            <a:pPr algn="l">
              <a:lnSpc>
                <a:spcPts val="3847"/>
              </a:lnSpc>
            </a:pPr>
            <a:r>
              <a:rPr lang="en-US" sz="2564" spc="256">
                <a:solidFill>
                  <a:srgbClr val="101010"/>
                </a:solidFill>
                <a:latin typeface="Source Sans Pro"/>
                <a:ea typeface="Source Sans Pro"/>
                <a:cs typeface="Source Sans Pro"/>
                <a:sym typeface="Source Sans Pro"/>
              </a:rPr>
              <a:t>We implemented in the circuit that has full and half duplex. Main reason we included simple duplex is half duplex communication systems facilitate bidirectional data transfer but restrict the flow of information to one direction at a time. Unlike full duplex systems, half duplex devices alternate between sending and receiving data, which can result in slower communication speeds but is more cost-effective and simpler to implement. This system is widely used in applications where simultaneous communication is unnecessary, such as walkie-talkies, two-way radios, and older Ethernet networks. Despite its limitations, half duplex remains a practical solution for scenarios requiring basic communication or constrained bandwidth environments </a:t>
            </a:r>
          </a:p>
          <a:p>
            <a:pPr algn="l">
              <a:lnSpc>
                <a:spcPts val="3847"/>
              </a:lnSpc>
            </a:pPr>
            <a:r>
              <a:rPr lang="en-US" sz="2564" spc="256">
                <a:solidFill>
                  <a:srgbClr val="101010"/>
                </a:solidFill>
                <a:latin typeface="Source Sans Pro"/>
                <a:ea typeface="Source Sans Pro"/>
                <a:cs typeface="Source Sans Pro"/>
                <a:sym typeface="Source Sans Pro"/>
              </a:rPr>
              <a:t> </a:t>
            </a:r>
          </a:p>
          <a:p>
            <a:pPr algn="l">
              <a:lnSpc>
                <a:spcPts val="3847"/>
              </a:lnSpc>
            </a:pPr>
            <a:r>
              <a:rPr lang="en-US" sz="2564" spc="256">
                <a:solidFill>
                  <a:srgbClr val="101010"/>
                </a:solidFill>
                <a:latin typeface="Source Sans Pro"/>
                <a:ea typeface="Source Sans Pro"/>
                <a:cs typeface="Source Sans Pro"/>
                <a:sym typeface="Source Sans Pro"/>
              </a:rPr>
              <a:t> LAB B are connected to the central logic bus in such a way that it could support unidirectional communication in certain cases. LAB B is configured to either send or receive data-but not at the same time-then this section operates as Simple Duplex . </a:t>
            </a:r>
          </a:p>
          <a:p>
            <a:pPr algn="l">
              <a:lnSpc>
                <a:spcPts val="3847"/>
              </a:lnSpc>
              <a:spcBef>
                <a:spcPct val="0"/>
              </a:spcBef>
            </a:pPr>
          </a:p>
        </p:txBody>
      </p:sp>
      <p:sp>
        <p:nvSpPr>
          <p:cNvPr name="Freeform 6" id="6"/>
          <p:cNvSpPr/>
          <p:nvPr/>
        </p:nvSpPr>
        <p:spPr>
          <a:xfrm flipH="false" flipV="false" rot="0">
            <a:off x="1011274" y="3111104"/>
            <a:ext cx="4717873" cy="5522365"/>
          </a:xfrm>
          <a:custGeom>
            <a:avLst/>
            <a:gdLst/>
            <a:ahLst/>
            <a:cxnLst/>
            <a:rect r="r" b="b" t="t" l="l"/>
            <a:pathLst>
              <a:path h="5522365" w="4717873">
                <a:moveTo>
                  <a:pt x="0" y="0"/>
                </a:moveTo>
                <a:lnTo>
                  <a:pt x="4717873" y="0"/>
                </a:lnTo>
                <a:lnTo>
                  <a:pt x="4717873" y="5522366"/>
                </a:lnTo>
                <a:lnTo>
                  <a:pt x="0" y="5522366"/>
                </a:lnTo>
                <a:lnTo>
                  <a:pt x="0" y="0"/>
                </a:lnTo>
                <a:close/>
              </a:path>
            </a:pathLst>
          </a:custGeom>
          <a:blipFill>
            <a:blip r:embed="rId2"/>
            <a:stretch>
              <a:fillRect l="0" t="0" r="0" b="0"/>
            </a:stretch>
          </a:blipFill>
        </p:spPr>
      </p:sp>
      <p:sp>
        <p:nvSpPr>
          <p:cNvPr name="TextBox 7" id="7"/>
          <p:cNvSpPr txBox="true"/>
          <p:nvPr/>
        </p:nvSpPr>
        <p:spPr>
          <a:xfrm rot="0">
            <a:off x="807206" y="2025213"/>
            <a:ext cx="9166259" cy="549910"/>
          </a:xfrm>
          <a:prstGeom prst="rect">
            <a:avLst/>
          </a:prstGeom>
        </p:spPr>
        <p:txBody>
          <a:bodyPr anchor="t" rtlCol="false" tIns="0" lIns="0" bIns="0" rIns="0">
            <a:spAutoFit/>
          </a:bodyPr>
          <a:lstStyle/>
          <a:p>
            <a:pPr algn="l" marL="0" indent="0" lvl="0">
              <a:lnSpc>
                <a:spcPts val="4250"/>
              </a:lnSpc>
            </a:pPr>
            <a:r>
              <a:rPr lang="en-US" sz="3400" spc="1020">
                <a:solidFill>
                  <a:srgbClr val="101010"/>
                </a:solidFill>
                <a:latin typeface="Helveticish"/>
                <a:ea typeface="Helveticish"/>
                <a:cs typeface="Helveticish"/>
                <a:sym typeface="Helveticish"/>
              </a:rPr>
              <a:t>SIMPLE DUPLEX</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1ECE6"/>
        </a:solidFill>
      </p:bgPr>
    </p:bg>
    <p:spTree>
      <p:nvGrpSpPr>
        <p:cNvPr id="1" name=""/>
        <p:cNvGrpSpPr/>
        <p:nvPr/>
      </p:nvGrpSpPr>
      <p:grpSpPr>
        <a:xfrm>
          <a:off x="0" y="0"/>
          <a:ext cx="0" cy="0"/>
          <a:chOff x="0" y="0"/>
          <a:chExt cx="0" cy="0"/>
        </a:xfrm>
      </p:grpSpPr>
      <p:grpSp>
        <p:nvGrpSpPr>
          <p:cNvPr name="Group 2" id="2"/>
          <p:cNvGrpSpPr/>
          <p:nvPr/>
        </p:nvGrpSpPr>
        <p:grpSpPr>
          <a:xfrm rot="0">
            <a:off x="0" y="0"/>
            <a:ext cx="6740421" cy="10287000"/>
            <a:chOff x="0" y="0"/>
            <a:chExt cx="1775255" cy="2709333"/>
          </a:xfrm>
        </p:grpSpPr>
        <p:sp>
          <p:nvSpPr>
            <p:cNvPr name="Freeform 3" id="3"/>
            <p:cNvSpPr/>
            <p:nvPr/>
          </p:nvSpPr>
          <p:spPr>
            <a:xfrm flipH="false" flipV="false" rot="0">
              <a:off x="0" y="0"/>
              <a:ext cx="1775255" cy="2709333"/>
            </a:xfrm>
            <a:custGeom>
              <a:avLst/>
              <a:gdLst/>
              <a:ahLst/>
              <a:cxnLst/>
              <a:rect r="r" b="b" t="t" l="l"/>
              <a:pathLst>
                <a:path h="2709333" w="1775255">
                  <a:moveTo>
                    <a:pt x="0" y="0"/>
                  </a:moveTo>
                  <a:lnTo>
                    <a:pt x="1775255" y="0"/>
                  </a:lnTo>
                  <a:lnTo>
                    <a:pt x="1775255" y="2709333"/>
                  </a:lnTo>
                  <a:lnTo>
                    <a:pt x="0" y="2709333"/>
                  </a:lnTo>
                  <a:close/>
                </a:path>
              </a:pathLst>
            </a:custGeom>
            <a:solidFill>
              <a:srgbClr val="FCFBF9"/>
            </a:solidFill>
          </p:spPr>
        </p:sp>
        <p:sp>
          <p:nvSpPr>
            <p:cNvPr name="TextBox 4" id="4"/>
            <p:cNvSpPr txBox="true"/>
            <p:nvPr/>
          </p:nvSpPr>
          <p:spPr>
            <a:xfrm>
              <a:off x="0" y="-66675"/>
              <a:ext cx="1775255" cy="2776008"/>
            </a:xfrm>
            <a:prstGeom prst="rect">
              <a:avLst/>
            </a:prstGeom>
          </p:spPr>
          <p:txBody>
            <a:bodyPr anchor="ctr" rtlCol="false" tIns="50800" lIns="50800" bIns="50800" rIns="50800"/>
            <a:lstStyle/>
            <a:p>
              <a:pPr algn="ctr">
                <a:lnSpc>
                  <a:spcPts val="3000"/>
                </a:lnSpc>
              </a:pPr>
            </a:p>
          </p:txBody>
        </p:sp>
      </p:grpSp>
      <p:sp>
        <p:nvSpPr>
          <p:cNvPr name="Freeform 5" id="5"/>
          <p:cNvSpPr/>
          <p:nvPr/>
        </p:nvSpPr>
        <p:spPr>
          <a:xfrm flipH="false" flipV="false" rot="0">
            <a:off x="86541" y="3274865"/>
            <a:ext cx="6567338" cy="4517850"/>
          </a:xfrm>
          <a:custGeom>
            <a:avLst/>
            <a:gdLst/>
            <a:ahLst/>
            <a:cxnLst/>
            <a:rect r="r" b="b" t="t" l="l"/>
            <a:pathLst>
              <a:path h="4517850" w="6567338">
                <a:moveTo>
                  <a:pt x="0" y="0"/>
                </a:moveTo>
                <a:lnTo>
                  <a:pt x="6567338" y="0"/>
                </a:lnTo>
                <a:lnTo>
                  <a:pt x="6567338" y="4517850"/>
                </a:lnTo>
                <a:lnTo>
                  <a:pt x="0" y="4517850"/>
                </a:lnTo>
                <a:lnTo>
                  <a:pt x="0" y="0"/>
                </a:lnTo>
                <a:close/>
              </a:path>
            </a:pathLst>
          </a:custGeom>
          <a:blipFill>
            <a:blip r:embed="rId2"/>
            <a:stretch>
              <a:fillRect l="0" t="0" r="0" b="0"/>
            </a:stretch>
          </a:blipFill>
        </p:spPr>
      </p:sp>
      <p:sp>
        <p:nvSpPr>
          <p:cNvPr name="TextBox 6" id="6"/>
          <p:cNvSpPr txBox="true"/>
          <p:nvPr/>
        </p:nvSpPr>
        <p:spPr>
          <a:xfrm rot="0">
            <a:off x="7520637" y="229470"/>
            <a:ext cx="10238577" cy="9761384"/>
          </a:xfrm>
          <a:prstGeom prst="rect">
            <a:avLst/>
          </a:prstGeom>
        </p:spPr>
        <p:txBody>
          <a:bodyPr anchor="t" rtlCol="false" tIns="0" lIns="0" bIns="0" rIns="0">
            <a:spAutoFit/>
          </a:bodyPr>
          <a:lstStyle/>
          <a:p>
            <a:pPr algn="l">
              <a:lnSpc>
                <a:spcPts val="3293"/>
              </a:lnSpc>
            </a:pPr>
            <a:r>
              <a:rPr lang="en-US" sz="2195" spc="219">
                <a:solidFill>
                  <a:srgbClr val="101010"/>
                </a:solidFill>
                <a:latin typeface="Source Sans Pro"/>
                <a:ea typeface="Source Sans Pro"/>
                <a:cs typeface="Source Sans Pro"/>
                <a:sym typeface="Source Sans Pro"/>
              </a:rPr>
              <a:t>Duplex Counter Panel is located in the blue section of the diagram. It is the module that executes counting operations either upwards or downwards. It communicates with other control circuitry, as illustrated in this diagram, in the form of clock enable block in red, and the comparator of the counter in light green. The clock enables controls timing to ensure the counter is allowed to operate during active clock cycles. Meanwhile, a counter comparator looks for the prevailing count value being within predetermined boundaries or thresholds. </a:t>
            </a:r>
          </a:p>
          <a:p>
            <a:pPr algn="l">
              <a:lnSpc>
                <a:spcPts val="3293"/>
              </a:lnSpc>
            </a:pPr>
            <a:r>
              <a:rPr lang="en-US" sz="2195" spc="219">
                <a:solidFill>
                  <a:srgbClr val="101010"/>
                </a:solidFill>
                <a:latin typeface="Source Sans Pro"/>
                <a:ea typeface="Source Sans Pro"/>
                <a:cs typeface="Source Sans Pro"/>
                <a:sym typeface="Source Sans Pro"/>
              </a:rPr>
              <a:t> </a:t>
            </a:r>
          </a:p>
          <a:p>
            <a:pPr algn="l">
              <a:lnSpc>
                <a:spcPts val="3293"/>
              </a:lnSpc>
            </a:pPr>
            <a:r>
              <a:rPr lang="en-US" sz="2195" spc="219">
                <a:solidFill>
                  <a:srgbClr val="101010"/>
                </a:solidFill>
                <a:latin typeface="Source Sans Pro"/>
                <a:ea typeface="Source Sans Pro"/>
                <a:cs typeface="Source Sans Pro"/>
                <a:sym typeface="Source Sans Pro"/>
              </a:rPr>
              <a:t> This panel accepts signals from other modules like LAB A and LAB B B that make the choice of increasing or decreasing the count. If an “up” signal is coming in, it increases its count conversely, the case for “down” commands  </a:t>
            </a:r>
          </a:p>
          <a:p>
            <a:pPr algn="l">
              <a:lnSpc>
                <a:spcPts val="3293"/>
              </a:lnSpc>
            </a:pPr>
            <a:r>
              <a:rPr lang="en-US" sz="2195" spc="219">
                <a:solidFill>
                  <a:srgbClr val="101010"/>
                </a:solidFill>
                <a:latin typeface="Source Sans Pro"/>
                <a:ea typeface="Source Sans Pro"/>
                <a:cs typeface="Source Sans Pro"/>
                <a:sym typeface="Source Sans Pro"/>
              </a:rPr>
              <a:t>that reverse this whole process is when the duplex feature comes into operation supported by logic gates along with the controlling signals present within the panel. </a:t>
            </a:r>
          </a:p>
          <a:p>
            <a:pPr algn="l">
              <a:lnSpc>
                <a:spcPts val="3293"/>
              </a:lnSpc>
            </a:pPr>
            <a:r>
              <a:rPr lang="en-US" sz="2195" spc="219">
                <a:solidFill>
                  <a:srgbClr val="101010"/>
                </a:solidFill>
                <a:latin typeface="Source Sans Pro"/>
                <a:ea typeface="Source Sans Pro"/>
                <a:cs typeface="Source Sans Pro"/>
                <a:sym typeface="Source Sans Pro"/>
              </a:rPr>
              <a:t> </a:t>
            </a:r>
          </a:p>
          <a:p>
            <a:pPr algn="l">
              <a:lnSpc>
                <a:spcPts val="3293"/>
              </a:lnSpc>
            </a:pPr>
            <a:r>
              <a:rPr lang="en-US" sz="2195" spc="219">
                <a:solidFill>
                  <a:srgbClr val="101010"/>
                </a:solidFill>
                <a:latin typeface="Source Sans Pro"/>
                <a:ea typeface="Source Sans Pro"/>
                <a:cs typeface="Source Sans Pro"/>
                <a:sym typeface="Source Sans Pro"/>
              </a:rPr>
              <a:t> The counter panel is probably connected to the heart-shaped fun display, which visually represents the current count state. As the counter value changes, the display updates to reflect these changes dynamically. This integration of up-and-down counting functionality with visual output highlights the versatility of the Duplex Counter Panel in managing bidirectional counting tasks. </a:t>
            </a:r>
          </a:p>
          <a:p>
            <a:pPr algn="l">
              <a:lnSpc>
                <a:spcPts val="2843"/>
              </a:lnSpc>
              <a:spcBef>
                <a:spcPct val="0"/>
              </a:spcBef>
            </a:pPr>
          </a:p>
        </p:txBody>
      </p:sp>
      <p:sp>
        <p:nvSpPr>
          <p:cNvPr name="TextBox 7" id="7"/>
          <p:cNvSpPr txBox="true"/>
          <p:nvPr/>
        </p:nvSpPr>
        <p:spPr>
          <a:xfrm rot="0">
            <a:off x="807206" y="2025213"/>
            <a:ext cx="9166259" cy="549910"/>
          </a:xfrm>
          <a:prstGeom prst="rect">
            <a:avLst/>
          </a:prstGeom>
        </p:spPr>
        <p:txBody>
          <a:bodyPr anchor="t" rtlCol="false" tIns="0" lIns="0" bIns="0" rIns="0">
            <a:spAutoFit/>
          </a:bodyPr>
          <a:lstStyle/>
          <a:p>
            <a:pPr algn="l" marL="0" indent="0" lvl="0">
              <a:lnSpc>
                <a:spcPts val="4250"/>
              </a:lnSpc>
            </a:pPr>
            <a:r>
              <a:rPr lang="en-US" sz="3400" spc="1020">
                <a:solidFill>
                  <a:srgbClr val="101010"/>
                </a:solidFill>
                <a:latin typeface="Helveticish"/>
                <a:ea typeface="Helveticish"/>
                <a:cs typeface="Helveticish"/>
                <a:sym typeface="Helveticish"/>
              </a:rPr>
              <a:t>COUNTER PANEL</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1ECE6"/>
        </a:solidFill>
      </p:bgPr>
    </p:bg>
    <p:spTree>
      <p:nvGrpSpPr>
        <p:cNvPr id="1" name=""/>
        <p:cNvGrpSpPr/>
        <p:nvPr/>
      </p:nvGrpSpPr>
      <p:grpSpPr>
        <a:xfrm>
          <a:off x="0" y="0"/>
          <a:ext cx="0" cy="0"/>
          <a:chOff x="0" y="0"/>
          <a:chExt cx="0" cy="0"/>
        </a:xfrm>
      </p:grpSpPr>
      <p:grpSp>
        <p:nvGrpSpPr>
          <p:cNvPr name="Group 2" id="2"/>
          <p:cNvGrpSpPr/>
          <p:nvPr/>
        </p:nvGrpSpPr>
        <p:grpSpPr>
          <a:xfrm rot="0">
            <a:off x="0" y="0"/>
            <a:ext cx="6740421" cy="10287000"/>
            <a:chOff x="0" y="0"/>
            <a:chExt cx="1775255" cy="2709333"/>
          </a:xfrm>
        </p:grpSpPr>
        <p:sp>
          <p:nvSpPr>
            <p:cNvPr name="Freeform 3" id="3"/>
            <p:cNvSpPr/>
            <p:nvPr/>
          </p:nvSpPr>
          <p:spPr>
            <a:xfrm flipH="false" flipV="false" rot="0">
              <a:off x="0" y="0"/>
              <a:ext cx="1775255" cy="2709333"/>
            </a:xfrm>
            <a:custGeom>
              <a:avLst/>
              <a:gdLst/>
              <a:ahLst/>
              <a:cxnLst/>
              <a:rect r="r" b="b" t="t" l="l"/>
              <a:pathLst>
                <a:path h="2709333" w="1775255">
                  <a:moveTo>
                    <a:pt x="0" y="0"/>
                  </a:moveTo>
                  <a:lnTo>
                    <a:pt x="1775255" y="0"/>
                  </a:lnTo>
                  <a:lnTo>
                    <a:pt x="1775255" y="2709333"/>
                  </a:lnTo>
                  <a:lnTo>
                    <a:pt x="0" y="2709333"/>
                  </a:lnTo>
                  <a:close/>
                </a:path>
              </a:pathLst>
            </a:custGeom>
            <a:solidFill>
              <a:srgbClr val="FCFBF9"/>
            </a:solidFill>
          </p:spPr>
        </p:sp>
        <p:sp>
          <p:nvSpPr>
            <p:cNvPr name="TextBox 4" id="4"/>
            <p:cNvSpPr txBox="true"/>
            <p:nvPr/>
          </p:nvSpPr>
          <p:spPr>
            <a:xfrm>
              <a:off x="0" y="-66675"/>
              <a:ext cx="1775255" cy="2776008"/>
            </a:xfrm>
            <a:prstGeom prst="rect">
              <a:avLst/>
            </a:prstGeom>
          </p:spPr>
          <p:txBody>
            <a:bodyPr anchor="ctr" rtlCol="false" tIns="50800" lIns="50800" bIns="50800" rIns="50800"/>
            <a:lstStyle/>
            <a:p>
              <a:pPr algn="ctr">
                <a:lnSpc>
                  <a:spcPts val="3000"/>
                </a:lnSpc>
              </a:pPr>
            </a:p>
          </p:txBody>
        </p:sp>
      </p:grpSp>
      <p:sp>
        <p:nvSpPr>
          <p:cNvPr name="Freeform 5" id="5"/>
          <p:cNvSpPr/>
          <p:nvPr/>
        </p:nvSpPr>
        <p:spPr>
          <a:xfrm flipH="false" flipV="false" rot="0">
            <a:off x="8745453" y="613907"/>
            <a:ext cx="6517581" cy="9059185"/>
          </a:xfrm>
          <a:custGeom>
            <a:avLst/>
            <a:gdLst/>
            <a:ahLst/>
            <a:cxnLst/>
            <a:rect r="r" b="b" t="t" l="l"/>
            <a:pathLst>
              <a:path h="9059185" w="6517581">
                <a:moveTo>
                  <a:pt x="0" y="0"/>
                </a:moveTo>
                <a:lnTo>
                  <a:pt x="6517580" y="0"/>
                </a:lnTo>
                <a:lnTo>
                  <a:pt x="6517580" y="9059186"/>
                </a:lnTo>
                <a:lnTo>
                  <a:pt x="0" y="9059186"/>
                </a:lnTo>
                <a:lnTo>
                  <a:pt x="0" y="0"/>
                </a:lnTo>
                <a:close/>
              </a:path>
            </a:pathLst>
          </a:custGeom>
          <a:blipFill>
            <a:blip r:embed="rId2"/>
            <a:stretch>
              <a:fillRect l="0" t="0" r="0" b="0"/>
            </a:stretch>
          </a:blipFill>
        </p:spPr>
      </p:sp>
      <p:sp>
        <p:nvSpPr>
          <p:cNvPr name="TextBox 6" id="6"/>
          <p:cNvSpPr txBox="true"/>
          <p:nvPr/>
        </p:nvSpPr>
        <p:spPr>
          <a:xfrm rot="0">
            <a:off x="807206" y="958413"/>
            <a:ext cx="5298082" cy="1616710"/>
          </a:xfrm>
          <a:prstGeom prst="rect">
            <a:avLst/>
          </a:prstGeom>
        </p:spPr>
        <p:txBody>
          <a:bodyPr anchor="t" rtlCol="false" tIns="0" lIns="0" bIns="0" rIns="0">
            <a:spAutoFit/>
          </a:bodyPr>
          <a:lstStyle/>
          <a:p>
            <a:pPr algn="l" marL="0" indent="0" lvl="0">
              <a:lnSpc>
                <a:spcPts val="4250"/>
              </a:lnSpc>
            </a:pPr>
            <a:r>
              <a:rPr lang="en-US" sz="3400" spc="1020">
                <a:solidFill>
                  <a:srgbClr val="101010"/>
                </a:solidFill>
                <a:latin typeface="Helveticish"/>
                <a:ea typeface="Helveticish"/>
                <a:cs typeface="Helveticish"/>
                <a:sym typeface="Helveticish"/>
              </a:rPr>
              <a:t>FULL DIGITAL ELECTRONIC DEEDS CIRCUIT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CFBF9"/>
        </a:solidFill>
      </p:bgPr>
    </p:bg>
    <p:spTree>
      <p:nvGrpSpPr>
        <p:cNvPr id="1" name=""/>
        <p:cNvGrpSpPr/>
        <p:nvPr/>
      </p:nvGrpSpPr>
      <p:grpSpPr>
        <a:xfrm>
          <a:off x="0" y="0"/>
          <a:ext cx="0" cy="0"/>
          <a:chOff x="0" y="0"/>
          <a:chExt cx="0" cy="0"/>
        </a:xfrm>
      </p:grpSpPr>
      <p:grpSp>
        <p:nvGrpSpPr>
          <p:cNvPr name="Group 2" id="2"/>
          <p:cNvGrpSpPr/>
          <p:nvPr/>
        </p:nvGrpSpPr>
        <p:grpSpPr>
          <a:xfrm rot="0">
            <a:off x="7191235" y="0"/>
            <a:ext cx="11096765" cy="3716019"/>
            <a:chOff x="0" y="0"/>
            <a:chExt cx="14795687" cy="4954692"/>
          </a:xfrm>
        </p:grpSpPr>
        <p:pic>
          <p:nvPicPr>
            <p:cNvPr name="Picture 3" id="3"/>
            <p:cNvPicPr>
              <a:picLocks noChangeAspect="true"/>
            </p:cNvPicPr>
            <p:nvPr/>
          </p:nvPicPr>
          <p:blipFill>
            <a:blip r:embed="rId2"/>
            <a:srcRect l="0" t="20004" r="0" b="20004"/>
            <a:stretch>
              <a:fillRect/>
            </a:stretch>
          </p:blipFill>
          <p:spPr>
            <a:xfrm flipH="false" flipV="false">
              <a:off x="0" y="0"/>
              <a:ext cx="14795687" cy="4954692"/>
            </a:xfrm>
            <a:prstGeom prst="rect">
              <a:avLst/>
            </a:prstGeom>
          </p:spPr>
        </p:pic>
      </p:grpSp>
      <p:grpSp>
        <p:nvGrpSpPr>
          <p:cNvPr name="Group 4" id="4"/>
          <p:cNvGrpSpPr/>
          <p:nvPr/>
        </p:nvGrpSpPr>
        <p:grpSpPr>
          <a:xfrm rot="0">
            <a:off x="0" y="3716019"/>
            <a:ext cx="18479890" cy="7145695"/>
            <a:chOff x="0" y="0"/>
            <a:chExt cx="4867131" cy="1881994"/>
          </a:xfrm>
        </p:grpSpPr>
        <p:sp>
          <p:nvSpPr>
            <p:cNvPr name="Freeform 5" id="5"/>
            <p:cNvSpPr/>
            <p:nvPr/>
          </p:nvSpPr>
          <p:spPr>
            <a:xfrm flipH="false" flipV="false" rot="0">
              <a:off x="0" y="0"/>
              <a:ext cx="4867132" cy="1881994"/>
            </a:xfrm>
            <a:custGeom>
              <a:avLst/>
              <a:gdLst/>
              <a:ahLst/>
              <a:cxnLst/>
              <a:rect r="r" b="b" t="t" l="l"/>
              <a:pathLst>
                <a:path h="1881994" w="4867132">
                  <a:moveTo>
                    <a:pt x="0" y="0"/>
                  </a:moveTo>
                  <a:lnTo>
                    <a:pt x="4867132" y="0"/>
                  </a:lnTo>
                  <a:lnTo>
                    <a:pt x="4867132" y="1881994"/>
                  </a:lnTo>
                  <a:lnTo>
                    <a:pt x="0" y="1881994"/>
                  </a:lnTo>
                  <a:close/>
                </a:path>
              </a:pathLst>
            </a:custGeom>
            <a:solidFill>
              <a:srgbClr val="F1ECE6"/>
            </a:solidFill>
          </p:spPr>
        </p:sp>
        <p:sp>
          <p:nvSpPr>
            <p:cNvPr name="TextBox 6" id="6"/>
            <p:cNvSpPr txBox="true"/>
            <p:nvPr/>
          </p:nvSpPr>
          <p:spPr>
            <a:xfrm>
              <a:off x="0" y="-66675"/>
              <a:ext cx="4867131" cy="1948669"/>
            </a:xfrm>
            <a:prstGeom prst="rect">
              <a:avLst/>
            </a:prstGeom>
          </p:spPr>
          <p:txBody>
            <a:bodyPr anchor="ctr" rtlCol="false" tIns="50800" lIns="50800" bIns="50800" rIns="50800"/>
            <a:lstStyle/>
            <a:p>
              <a:pPr algn="ctr">
                <a:lnSpc>
                  <a:spcPts val="3000"/>
                </a:lnSpc>
              </a:pPr>
            </a:p>
          </p:txBody>
        </p:sp>
      </p:grpSp>
      <p:sp>
        <p:nvSpPr>
          <p:cNvPr name="Freeform 7" id="7"/>
          <p:cNvSpPr/>
          <p:nvPr/>
        </p:nvSpPr>
        <p:spPr>
          <a:xfrm flipH="false" flipV="false" rot="0">
            <a:off x="16765030" y="8983980"/>
            <a:ext cx="494270" cy="274320"/>
          </a:xfrm>
          <a:custGeom>
            <a:avLst/>
            <a:gdLst/>
            <a:ahLst/>
            <a:cxnLst/>
            <a:rect r="r" b="b" t="t" l="l"/>
            <a:pathLst>
              <a:path h="274320" w="494270">
                <a:moveTo>
                  <a:pt x="0" y="0"/>
                </a:moveTo>
                <a:lnTo>
                  <a:pt x="494270" y="0"/>
                </a:lnTo>
                <a:lnTo>
                  <a:pt x="494270" y="274320"/>
                </a:lnTo>
                <a:lnTo>
                  <a:pt x="0" y="2743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0" y="0"/>
            <a:ext cx="7076935" cy="3716019"/>
            <a:chOff x="0" y="0"/>
            <a:chExt cx="1863884" cy="978705"/>
          </a:xfrm>
        </p:grpSpPr>
        <p:sp>
          <p:nvSpPr>
            <p:cNvPr name="Freeform 9" id="9"/>
            <p:cNvSpPr/>
            <p:nvPr/>
          </p:nvSpPr>
          <p:spPr>
            <a:xfrm flipH="false" flipV="false" rot="0">
              <a:off x="0" y="0"/>
              <a:ext cx="1863884" cy="978705"/>
            </a:xfrm>
            <a:custGeom>
              <a:avLst/>
              <a:gdLst/>
              <a:ahLst/>
              <a:cxnLst/>
              <a:rect r="r" b="b" t="t" l="l"/>
              <a:pathLst>
                <a:path h="978705" w="1863884">
                  <a:moveTo>
                    <a:pt x="0" y="0"/>
                  </a:moveTo>
                  <a:lnTo>
                    <a:pt x="1863884" y="0"/>
                  </a:lnTo>
                  <a:lnTo>
                    <a:pt x="1863884" y="978705"/>
                  </a:lnTo>
                  <a:lnTo>
                    <a:pt x="0" y="978705"/>
                  </a:lnTo>
                  <a:close/>
                </a:path>
              </a:pathLst>
            </a:custGeom>
            <a:solidFill>
              <a:srgbClr val="790000"/>
            </a:solidFill>
          </p:spPr>
        </p:sp>
        <p:sp>
          <p:nvSpPr>
            <p:cNvPr name="TextBox 10" id="10"/>
            <p:cNvSpPr txBox="true"/>
            <p:nvPr/>
          </p:nvSpPr>
          <p:spPr>
            <a:xfrm>
              <a:off x="0" y="-66675"/>
              <a:ext cx="1863884" cy="1045380"/>
            </a:xfrm>
            <a:prstGeom prst="rect">
              <a:avLst/>
            </a:prstGeom>
          </p:spPr>
          <p:txBody>
            <a:bodyPr anchor="ctr" rtlCol="false" tIns="50800" lIns="50800" bIns="50800" rIns="50800"/>
            <a:lstStyle/>
            <a:p>
              <a:pPr algn="ctr">
                <a:lnSpc>
                  <a:spcPts val="3000"/>
                </a:lnSpc>
              </a:pPr>
            </a:p>
          </p:txBody>
        </p:sp>
      </p:grpSp>
      <p:sp>
        <p:nvSpPr>
          <p:cNvPr name="TextBox 11" id="11"/>
          <p:cNvSpPr txBox="true"/>
          <p:nvPr/>
        </p:nvSpPr>
        <p:spPr>
          <a:xfrm rot="0">
            <a:off x="1028700" y="962025"/>
            <a:ext cx="2667209" cy="340995"/>
          </a:xfrm>
          <a:prstGeom prst="rect">
            <a:avLst/>
          </a:prstGeom>
        </p:spPr>
        <p:txBody>
          <a:bodyPr anchor="t" rtlCol="false" tIns="0" lIns="0" bIns="0" rIns="0">
            <a:spAutoFit/>
          </a:bodyPr>
          <a:lstStyle/>
          <a:p>
            <a:pPr algn="l" marL="0" indent="0" lvl="0">
              <a:lnSpc>
                <a:spcPts val="2700"/>
              </a:lnSpc>
              <a:spcBef>
                <a:spcPct val="0"/>
              </a:spcBef>
            </a:pPr>
            <a:r>
              <a:rPr lang="en-US" sz="1800" spc="180">
                <a:solidFill>
                  <a:srgbClr val="FFFFFF"/>
                </a:solidFill>
                <a:latin typeface="Source Sans Pro"/>
                <a:ea typeface="Source Sans Pro"/>
                <a:cs typeface="Source Sans Pro"/>
                <a:sym typeface="Source Sans Pro"/>
              </a:rPr>
              <a:t>V1 / 2025</a:t>
            </a:r>
          </a:p>
        </p:txBody>
      </p:sp>
      <p:sp>
        <p:nvSpPr>
          <p:cNvPr name="TextBox 12" id="12"/>
          <p:cNvSpPr txBox="true"/>
          <p:nvPr/>
        </p:nvSpPr>
        <p:spPr>
          <a:xfrm rot="0">
            <a:off x="15423197" y="962025"/>
            <a:ext cx="1836103" cy="340995"/>
          </a:xfrm>
          <a:prstGeom prst="rect">
            <a:avLst/>
          </a:prstGeom>
        </p:spPr>
        <p:txBody>
          <a:bodyPr anchor="t" rtlCol="false" tIns="0" lIns="0" bIns="0" rIns="0">
            <a:spAutoFit/>
          </a:bodyPr>
          <a:lstStyle/>
          <a:p>
            <a:pPr algn="r" marL="0" indent="0" lvl="0">
              <a:lnSpc>
                <a:spcPts val="2700"/>
              </a:lnSpc>
              <a:spcBef>
                <a:spcPct val="0"/>
              </a:spcBef>
            </a:pPr>
            <a:r>
              <a:rPr lang="en-US" sz="1800" spc="180">
                <a:solidFill>
                  <a:srgbClr val="101010"/>
                </a:solidFill>
                <a:latin typeface="Source Sans Pro"/>
                <a:ea typeface="Source Sans Pro"/>
                <a:cs typeface="Source Sans Pro"/>
                <a:sym typeface="Source Sans Pro"/>
              </a:rPr>
              <a:t>11</a:t>
            </a:r>
          </a:p>
        </p:txBody>
      </p:sp>
      <p:sp>
        <p:nvSpPr>
          <p:cNvPr name="TextBox 13" id="13"/>
          <p:cNvSpPr txBox="true"/>
          <p:nvPr/>
        </p:nvSpPr>
        <p:spPr>
          <a:xfrm rot="0">
            <a:off x="1600167" y="4503741"/>
            <a:ext cx="15087667" cy="6357973"/>
          </a:xfrm>
          <a:prstGeom prst="rect">
            <a:avLst/>
          </a:prstGeom>
        </p:spPr>
        <p:txBody>
          <a:bodyPr anchor="t" rtlCol="false" tIns="0" lIns="0" bIns="0" rIns="0">
            <a:spAutoFit/>
          </a:bodyPr>
          <a:lstStyle/>
          <a:p>
            <a:pPr algn="just">
              <a:lnSpc>
                <a:spcPts val="3870"/>
              </a:lnSpc>
            </a:pPr>
            <a:r>
              <a:rPr lang="en-US" sz="2580" spc="103">
                <a:solidFill>
                  <a:srgbClr val="000000"/>
                </a:solidFill>
                <a:latin typeface="Source Sans Pro"/>
                <a:ea typeface="Source Sans Pro"/>
                <a:cs typeface="Source Sans Pro"/>
                <a:sym typeface="Source Sans Pro"/>
              </a:rPr>
              <a:t>In conclusion, the project demonstrates an efficient design for transmitting data between two labs where each lab consists of 8 computers. The circuit incorporate components such as a 3-bit synchronous counter for data flow and D flip-flops to make sure data storage and synchronization are reliable. The use of switches, LEDs for visual outputs, and the Digital Electronics Deeds Simulator allow a thorough validation of the system’s functionality. </a:t>
            </a:r>
          </a:p>
          <a:p>
            <a:pPr algn="just">
              <a:lnSpc>
                <a:spcPts val="3870"/>
              </a:lnSpc>
            </a:pPr>
            <a:r>
              <a:rPr lang="en-US" sz="2580" spc="103">
                <a:solidFill>
                  <a:srgbClr val="000000"/>
                </a:solidFill>
                <a:latin typeface="Source Sans Pro"/>
                <a:ea typeface="Source Sans Pro"/>
                <a:cs typeface="Source Sans Pro"/>
                <a:sym typeface="Source Sans Pro"/>
              </a:rPr>
              <a:t>It is an accomplishment when was successfully integrating the synchronous counter to manage the data transfer process. One challenge we faced was ensuring accurate synchronization and addressing timing issues when implementing the D flip-flops. </a:t>
            </a:r>
          </a:p>
          <a:p>
            <a:pPr algn="just">
              <a:lnSpc>
                <a:spcPts val="3870"/>
              </a:lnSpc>
            </a:pPr>
            <a:r>
              <a:rPr lang="en-US" sz="2580" spc="103">
                <a:solidFill>
                  <a:srgbClr val="000000"/>
                </a:solidFill>
                <a:latin typeface="Source Sans Pro"/>
                <a:ea typeface="Source Sans Pro"/>
                <a:cs typeface="Source Sans Pro"/>
                <a:sym typeface="Source Sans Pro"/>
              </a:rPr>
              <a:t>In future projects, we aim to expand the complexity of our designs by incorporating more advanced components and features. We are excited to continue applying our knowledge of digital logic for future projects. </a:t>
            </a:r>
          </a:p>
          <a:p>
            <a:pPr algn="just">
              <a:lnSpc>
                <a:spcPts val="3870"/>
              </a:lnSpc>
            </a:pPr>
            <a:r>
              <a:rPr lang="en-US" sz="2580" spc="103">
                <a:solidFill>
                  <a:srgbClr val="000000"/>
                </a:solidFill>
                <a:latin typeface="Source Sans Pro"/>
                <a:ea typeface="Source Sans Pro"/>
                <a:cs typeface="Source Sans Pro"/>
                <a:sym typeface="Source Sans Pro"/>
              </a:rPr>
              <a:t> </a:t>
            </a:r>
          </a:p>
          <a:p>
            <a:pPr algn="just" marL="0" indent="0" lvl="0">
              <a:lnSpc>
                <a:spcPts val="3870"/>
              </a:lnSpc>
              <a:spcBef>
                <a:spcPct val="0"/>
              </a:spcBef>
            </a:pPr>
          </a:p>
        </p:txBody>
      </p:sp>
      <p:sp>
        <p:nvSpPr>
          <p:cNvPr name="TextBox 14" id="14"/>
          <p:cNvSpPr txBox="true"/>
          <p:nvPr/>
        </p:nvSpPr>
        <p:spPr>
          <a:xfrm rot="0">
            <a:off x="567320" y="1810385"/>
            <a:ext cx="5942295" cy="779145"/>
          </a:xfrm>
          <a:prstGeom prst="rect">
            <a:avLst/>
          </a:prstGeom>
        </p:spPr>
        <p:txBody>
          <a:bodyPr anchor="t" rtlCol="false" tIns="0" lIns="0" bIns="0" rIns="0">
            <a:spAutoFit/>
          </a:bodyPr>
          <a:lstStyle/>
          <a:p>
            <a:pPr algn="l" marL="0" indent="0" lvl="0">
              <a:lnSpc>
                <a:spcPts val="6000"/>
              </a:lnSpc>
            </a:pPr>
            <a:r>
              <a:rPr lang="en-US" sz="4800" spc="1440">
                <a:solidFill>
                  <a:srgbClr val="FFFFFF"/>
                </a:solidFill>
                <a:latin typeface="Helveticish"/>
                <a:ea typeface="Helveticish"/>
                <a:cs typeface="Helveticish"/>
                <a:sym typeface="Helveticish"/>
              </a:rPr>
              <a:t>CONCLUSION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CFBF9"/>
        </a:solidFill>
      </p:bgPr>
    </p:bg>
    <p:spTree>
      <p:nvGrpSpPr>
        <p:cNvPr id="1" name=""/>
        <p:cNvGrpSpPr/>
        <p:nvPr/>
      </p:nvGrpSpPr>
      <p:grpSpPr>
        <a:xfrm>
          <a:off x="0" y="0"/>
          <a:ext cx="0" cy="0"/>
          <a:chOff x="0" y="0"/>
          <a:chExt cx="0" cy="0"/>
        </a:xfrm>
      </p:grpSpPr>
      <p:grpSp>
        <p:nvGrpSpPr>
          <p:cNvPr name="Group 2" id="2"/>
          <p:cNvGrpSpPr/>
          <p:nvPr/>
        </p:nvGrpSpPr>
        <p:grpSpPr>
          <a:xfrm rot="0">
            <a:off x="0" y="0"/>
            <a:ext cx="7774407" cy="10287000"/>
            <a:chOff x="0" y="0"/>
            <a:chExt cx="10365876" cy="13716000"/>
          </a:xfrm>
        </p:grpSpPr>
        <p:pic>
          <p:nvPicPr>
            <p:cNvPr name="Picture 3" id="3"/>
            <p:cNvPicPr>
              <a:picLocks noChangeAspect="true"/>
            </p:cNvPicPr>
            <p:nvPr/>
          </p:nvPicPr>
          <p:blipFill>
            <a:blip r:embed="rId2"/>
            <a:srcRect l="29147" t="0" r="29147" b="0"/>
            <a:stretch>
              <a:fillRect/>
            </a:stretch>
          </p:blipFill>
          <p:spPr>
            <a:xfrm flipH="false" flipV="false">
              <a:off x="0" y="0"/>
              <a:ext cx="10365876" cy="13716000"/>
            </a:xfrm>
            <a:prstGeom prst="rect">
              <a:avLst/>
            </a:prstGeom>
          </p:spPr>
        </p:pic>
      </p:grpSp>
      <p:grpSp>
        <p:nvGrpSpPr>
          <p:cNvPr name="Group 4" id="4"/>
          <p:cNvGrpSpPr/>
          <p:nvPr/>
        </p:nvGrpSpPr>
        <p:grpSpPr>
          <a:xfrm rot="0">
            <a:off x="7887051" y="0"/>
            <a:ext cx="1469437" cy="10287000"/>
            <a:chOff x="0" y="0"/>
            <a:chExt cx="1959250" cy="13716000"/>
          </a:xfrm>
        </p:grpSpPr>
        <p:pic>
          <p:nvPicPr>
            <p:cNvPr name="Picture 5" id="5"/>
            <p:cNvPicPr>
              <a:picLocks noChangeAspect="true"/>
            </p:cNvPicPr>
            <p:nvPr/>
          </p:nvPicPr>
          <p:blipFill>
            <a:blip r:embed="rId3"/>
            <a:srcRect l="47027" t="0" r="47027" b="0"/>
            <a:stretch>
              <a:fillRect/>
            </a:stretch>
          </p:blipFill>
          <p:spPr>
            <a:xfrm flipH="false" flipV="false">
              <a:off x="0" y="0"/>
              <a:ext cx="1959250" cy="13716000"/>
            </a:xfrm>
            <a:prstGeom prst="rect">
              <a:avLst/>
            </a:prstGeom>
          </p:spPr>
        </p:pic>
      </p:grpSp>
      <p:sp>
        <p:nvSpPr>
          <p:cNvPr name="Freeform 6" id="6"/>
          <p:cNvSpPr/>
          <p:nvPr/>
        </p:nvSpPr>
        <p:spPr>
          <a:xfrm flipH="false" flipV="false" rot="0">
            <a:off x="17603735" y="9571496"/>
            <a:ext cx="494270" cy="274320"/>
          </a:xfrm>
          <a:custGeom>
            <a:avLst/>
            <a:gdLst/>
            <a:ahLst/>
            <a:cxnLst/>
            <a:rect r="r" b="b" t="t" l="l"/>
            <a:pathLst>
              <a:path h="274320" w="494270">
                <a:moveTo>
                  <a:pt x="0" y="0"/>
                </a:moveTo>
                <a:lnTo>
                  <a:pt x="494270" y="0"/>
                </a:lnTo>
                <a:lnTo>
                  <a:pt x="494270" y="274320"/>
                </a:lnTo>
                <a:lnTo>
                  <a:pt x="0" y="2743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28700" y="962025"/>
            <a:ext cx="2667209" cy="340995"/>
          </a:xfrm>
          <a:prstGeom prst="rect">
            <a:avLst/>
          </a:prstGeom>
        </p:spPr>
        <p:txBody>
          <a:bodyPr anchor="t" rtlCol="false" tIns="0" lIns="0" bIns="0" rIns="0">
            <a:spAutoFit/>
          </a:bodyPr>
          <a:lstStyle/>
          <a:p>
            <a:pPr algn="l" marL="0" indent="0" lvl="0">
              <a:lnSpc>
                <a:spcPts val="2700"/>
              </a:lnSpc>
              <a:spcBef>
                <a:spcPct val="0"/>
              </a:spcBef>
            </a:pPr>
            <a:r>
              <a:rPr lang="en-US" sz="1800" spc="180">
                <a:solidFill>
                  <a:srgbClr val="FFFFFF"/>
                </a:solidFill>
                <a:latin typeface="Source Sans Pro"/>
                <a:ea typeface="Source Sans Pro"/>
                <a:cs typeface="Source Sans Pro"/>
                <a:sym typeface="Source Sans Pro"/>
              </a:rPr>
              <a:t>V1 / 2025</a:t>
            </a:r>
          </a:p>
        </p:txBody>
      </p:sp>
      <p:sp>
        <p:nvSpPr>
          <p:cNvPr name="TextBox 8" id="8"/>
          <p:cNvSpPr txBox="true"/>
          <p:nvPr/>
        </p:nvSpPr>
        <p:spPr>
          <a:xfrm rot="0">
            <a:off x="15423197" y="962025"/>
            <a:ext cx="1836103" cy="340995"/>
          </a:xfrm>
          <a:prstGeom prst="rect">
            <a:avLst/>
          </a:prstGeom>
        </p:spPr>
        <p:txBody>
          <a:bodyPr anchor="t" rtlCol="false" tIns="0" lIns="0" bIns="0" rIns="0">
            <a:spAutoFit/>
          </a:bodyPr>
          <a:lstStyle/>
          <a:p>
            <a:pPr algn="r" marL="0" indent="0" lvl="0">
              <a:lnSpc>
                <a:spcPts val="2700"/>
              </a:lnSpc>
              <a:spcBef>
                <a:spcPct val="0"/>
              </a:spcBef>
            </a:pPr>
            <a:r>
              <a:rPr lang="en-US" sz="1800" spc="180" u="none">
                <a:solidFill>
                  <a:srgbClr val="000000"/>
                </a:solidFill>
                <a:latin typeface="Source Sans Pro"/>
                <a:ea typeface="Source Sans Pro"/>
                <a:cs typeface="Source Sans Pro"/>
                <a:sym typeface="Source Sans Pro"/>
              </a:rPr>
              <a:t>03</a:t>
            </a:r>
          </a:p>
        </p:txBody>
      </p:sp>
      <p:sp>
        <p:nvSpPr>
          <p:cNvPr name="TextBox 9" id="9"/>
          <p:cNvSpPr txBox="true"/>
          <p:nvPr/>
        </p:nvSpPr>
        <p:spPr>
          <a:xfrm rot="0">
            <a:off x="8627655" y="752475"/>
            <a:ext cx="5942295" cy="779145"/>
          </a:xfrm>
          <a:prstGeom prst="rect">
            <a:avLst/>
          </a:prstGeom>
        </p:spPr>
        <p:txBody>
          <a:bodyPr anchor="t" rtlCol="false" tIns="0" lIns="0" bIns="0" rIns="0">
            <a:spAutoFit/>
          </a:bodyPr>
          <a:lstStyle/>
          <a:p>
            <a:pPr algn="l" marL="0" indent="0" lvl="0">
              <a:lnSpc>
                <a:spcPts val="6000"/>
              </a:lnSpc>
            </a:pPr>
            <a:r>
              <a:rPr lang="en-US" sz="4800" spc="1440">
                <a:solidFill>
                  <a:srgbClr val="000000"/>
                </a:solidFill>
                <a:latin typeface="Helveticish"/>
                <a:ea typeface="Helveticish"/>
                <a:cs typeface="Helveticish"/>
                <a:sym typeface="Helveticish"/>
              </a:rPr>
              <a:t>OBJECTIVE</a:t>
            </a:r>
          </a:p>
        </p:txBody>
      </p:sp>
      <p:sp>
        <p:nvSpPr>
          <p:cNvPr name="TextBox 10" id="10"/>
          <p:cNvSpPr txBox="true"/>
          <p:nvPr/>
        </p:nvSpPr>
        <p:spPr>
          <a:xfrm rot="0">
            <a:off x="8177519" y="1625576"/>
            <a:ext cx="9673351" cy="7340371"/>
          </a:xfrm>
          <a:prstGeom prst="rect">
            <a:avLst/>
          </a:prstGeom>
        </p:spPr>
        <p:txBody>
          <a:bodyPr anchor="t" rtlCol="false" tIns="0" lIns="0" bIns="0" rIns="0">
            <a:spAutoFit/>
          </a:bodyPr>
          <a:lstStyle/>
          <a:p>
            <a:pPr algn="just" marL="0" indent="0" lvl="0">
              <a:lnSpc>
                <a:spcPts val="4468"/>
              </a:lnSpc>
              <a:spcBef>
                <a:spcPct val="0"/>
              </a:spcBef>
            </a:pPr>
            <a:r>
              <a:rPr lang="en-US" sz="2979" spc="297">
                <a:solidFill>
                  <a:srgbClr val="101010"/>
                </a:solidFill>
                <a:latin typeface="Source Sans Pro"/>
                <a:ea typeface="Source Sans Pro"/>
                <a:cs typeface="Source Sans Pro"/>
                <a:sym typeface="Source Sans Pro"/>
              </a:rPr>
              <a:t>Th</a:t>
            </a:r>
            <a:r>
              <a:rPr lang="en-US" sz="2979" spc="297" u="none">
                <a:solidFill>
                  <a:srgbClr val="101010"/>
                </a:solidFill>
                <a:latin typeface="Source Sans Pro"/>
                <a:ea typeface="Source Sans Pro"/>
                <a:cs typeface="Source Sans Pro"/>
                <a:sym typeface="Source Sans Pro"/>
              </a:rPr>
              <a:t>e objective of this project is to: </a:t>
            </a:r>
          </a:p>
          <a:p>
            <a:pPr algn="just" marL="643183" indent="-321591" lvl="1">
              <a:lnSpc>
                <a:spcPts val="4468"/>
              </a:lnSpc>
              <a:spcBef>
                <a:spcPct val="0"/>
              </a:spcBef>
              <a:buAutoNum type="arabicPeriod" startAt="1"/>
            </a:pPr>
            <a:r>
              <a:rPr lang="en-US" sz="2979" spc="297" u="none">
                <a:solidFill>
                  <a:srgbClr val="101010"/>
                </a:solidFill>
                <a:latin typeface="Source Sans Pro"/>
                <a:ea typeface="Source Sans Pro"/>
                <a:cs typeface="Source Sans Pro"/>
                <a:sym typeface="Source Sans Pro"/>
              </a:rPr>
              <a:t>Design and implement a system to transmit data between two labs, each lab consists of 8 computers. </a:t>
            </a:r>
          </a:p>
          <a:p>
            <a:pPr algn="just" marL="643183" indent="-321591" lvl="1">
              <a:lnSpc>
                <a:spcPts val="4468"/>
              </a:lnSpc>
              <a:spcBef>
                <a:spcPct val="0"/>
              </a:spcBef>
              <a:buAutoNum type="arabicPeriod" startAt="1"/>
            </a:pPr>
            <a:r>
              <a:rPr lang="en-US" sz="2979" spc="297" u="none">
                <a:solidFill>
                  <a:srgbClr val="101010"/>
                </a:solidFill>
                <a:latin typeface="Source Sans Pro"/>
                <a:ea typeface="Source Sans Pro"/>
                <a:cs typeface="Source Sans Pro"/>
                <a:sym typeface="Source Sans Pro"/>
              </a:rPr>
              <a:t>Integrate a 3-bit synchronous counter to manage the data transfer. </a:t>
            </a:r>
          </a:p>
          <a:p>
            <a:pPr algn="just" marL="643183" indent="-321591" lvl="1">
              <a:lnSpc>
                <a:spcPts val="4468"/>
              </a:lnSpc>
              <a:spcBef>
                <a:spcPct val="0"/>
              </a:spcBef>
              <a:buAutoNum type="arabicPeriod" startAt="1"/>
            </a:pPr>
            <a:r>
              <a:rPr lang="en-US" sz="2979" spc="297" u="none">
                <a:solidFill>
                  <a:srgbClr val="101010"/>
                </a:solidFill>
                <a:latin typeface="Source Sans Pro"/>
                <a:ea typeface="Source Sans Pro"/>
                <a:cs typeface="Source Sans Pro"/>
                <a:sym typeface="Source Sans Pro"/>
              </a:rPr>
              <a:t>Utilize sequential circuit elements. </a:t>
            </a:r>
          </a:p>
          <a:p>
            <a:pPr algn="just" marL="643183" indent="-321591" lvl="1">
              <a:lnSpc>
                <a:spcPts val="4468"/>
              </a:lnSpc>
              <a:spcBef>
                <a:spcPct val="0"/>
              </a:spcBef>
              <a:buAutoNum type="arabicPeriod" startAt="1"/>
            </a:pPr>
            <a:r>
              <a:rPr lang="en-US" sz="2979" spc="297" u="none">
                <a:solidFill>
                  <a:srgbClr val="101010"/>
                </a:solidFill>
                <a:latin typeface="Source Sans Pro"/>
                <a:ea typeface="Source Sans Pro"/>
                <a:cs typeface="Source Sans Pro"/>
                <a:sym typeface="Source Sans Pro"/>
              </a:rPr>
              <a:t>Validate the circuit design and functionality using the Digital Electronics Deeds Simulator. </a:t>
            </a:r>
          </a:p>
          <a:p>
            <a:pPr algn="just" marL="643183" indent="-321591" lvl="1">
              <a:lnSpc>
                <a:spcPts val="4468"/>
              </a:lnSpc>
              <a:spcBef>
                <a:spcPct val="0"/>
              </a:spcBef>
              <a:buAutoNum type="arabicPeriod" startAt="1"/>
            </a:pPr>
            <a:r>
              <a:rPr lang="en-US" sz="2979" spc="297" u="none">
                <a:solidFill>
                  <a:srgbClr val="101010"/>
                </a:solidFill>
                <a:latin typeface="Source Sans Pro"/>
                <a:ea typeface="Source Sans Pro"/>
                <a:cs typeface="Source Sans Pro"/>
                <a:sym typeface="Source Sans Pro"/>
              </a:rPr>
              <a:t>Demonstrate the application of digital electronics principle for communications between the two labs. </a:t>
            </a:r>
          </a:p>
          <a:p>
            <a:pPr algn="just" marL="0" indent="0" lvl="0">
              <a:lnSpc>
                <a:spcPts val="4468"/>
              </a:lnSpc>
              <a:spcBef>
                <a:spcPct val="0"/>
              </a:spcBef>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CFBF9"/>
        </a:solidFill>
      </p:bgPr>
    </p:bg>
    <p:spTree>
      <p:nvGrpSpPr>
        <p:cNvPr id="1" name=""/>
        <p:cNvGrpSpPr/>
        <p:nvPr/>
      </p:nvGrpSpPr>
      <p:grpSpPr>
        <a:xfrm>
          <a:off x="0" y="0"/>
          <a:ext cx="0" cy="0"/>
          <a:chOff x="0" y="0"/>
          <a:chExt cx="0" cy="0"/>
        </a:xfrm>
      </p:grpSpPr>
      <p:grpSp>
        <p:nvGrpSpPr>
          <p:cNvPr name="Group 2" id="2"/>
          <p:cNvGrpSpPr/>
          <p:nvPr/>
        </p:nvGrpSpPr>
        <p:grpSpPr>
          <a:xfrm rot="0">
            <a:off x="0" y="9258300"/>
            <a:ext cx="18288000" cy="1028700"/>
            <a:chOff x="0" y="0"/>
            <a:chExt cx="24384000" cy="1371600"/>
          </a:xfrm>
        </p:grpSpPr>
        <p:pic>
          <p:nvPicPr>
            <p:cNvPr name="Picture 3" id="3"/>
            <p:cNvPicPr>
              <a:picLocks noChangeAspect="true"/>
            </p:cNvPicPr>
            <p:nvPr/>
          </p:nvPicPr>
          <p:blipFill>
            <a:blip r:embed="rId2"/>
            <a:srcRect l="0" t="43243" r="0" b="43243"/>
            <a:stretch>
              <a:fillRect/>
            </a:stretch>
          </p:blipFill>
          <p:spPr>
            <a:xfrm flipH="false" flipV="false">
              <a:off x="0" y="0"/>
              <a:ext cx="24384000" cy="1371600"/>
            </a:xfrm>
            <a:prstGeom prst="rect">
              <a:avLst/>
            </a:prstGeom>
          </p:spPr>
        </p:pic>
      </p:grpSp>
      <p:sp>
        <p:nvSpPr>
          <p:cNvPr name="Freeform 4" id="4"/>
          <p:cNvSpPr/>
          <p:nvPr/>
        </p:nvSpPr>
        <p:spPr>
          <a:xfrm flipH="false" flipV="false" rot="0">
            <a:off x="0" y="-650985"/>
            <a:ext cx="18419869" cy="11925453"/>
          </a:xfrm>
          <a:custGeom>
            <a:avLst/>
            <a:gdLst/>
            <a:ahLst/>
            <a:cxnLst/>
            <a:rect r="r" b="b" t="t" l="l"/>
            <a:pathLst>
              <a:path h="11925453" w="18419869">
                <a:moveTo>
                  <a:pt x="0" y="0"/>
                </a:moveTo>
                <a:lnTo>
                  <a:pt x="18419869" y="0"/>
                </a:lnTo>
                <a:lnTo>
                  <a:pt x="18419869" y="11925453"/>
                </a:lnTo>
                <a:lnTo>
                  <a:pt x="0" y="11925453"/>
                </a:lnTo>
                <a:lnTo>
                  <a:pt x="0" y="0"/>
                </a:lnTo>
                <a:close/>
              </a:path>
            </a:pathLst>
          </a:custGeom>
          <a:blipFill>
            <a:blip r:embed="rId3">
              <a:alphaModFix amt="88000"/>
            </a:blip>
            <a:stretch>
              <a:fillRect l="0" t="-1045" r="0" b="-1045"/>
            </a:stretch>
          </a:blipFill>
        </p:spPr>
      </p:sp>
      <p:sp>
        <p:nvSpPr>
          <p:cNvPr name="Freeform 5" id="5"/>
          <p:cNvSpPr/>
          <p:nvPr/>
        </p:nvSpPr>
        <p:spPr>
          <a:xfrm flipH="false" flipV="false" rot="0">
            <a:off x="8971727" y="4775683"/>
            <a:ext cx="6664757" cy="3040796"/>
          </a:xfrm>
          <a:custGeom>
            <a:avLst/>
            <a:gdLst/>
            <a:ahLst/>
            <a:cxnLst/>
            <a:rect r="r" b="b" t="t" l="l"/>
            <a:pathLst>
              <a:path h="3040796" w="6664757">
                <a:moveTo>
                  <a:pt x="0" y="0"/>
                </a:moveTo>
                <a:lnTo>
                  <a:pt x="6664758" y="0"/>
                </a:lnTo>
                <a:lnTo>
                  <a:pt x="6664758" y="3040796"/>
                </a:lnTo>
                <a:lnTo>
                  <a:pt x="0" y="30407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9144000" y="5342946"/>
            <a:ext cx="6280500" cy="1849120"/>
          </a:xfrm>
          <a:prstGeom prst="rect">
            <a:avLst/>
          </a:prstGeom>
        </p:spPr>
        <p:txBody>
          <a:bodyPr anchor="t" rtlCol="false" tIns="0" lIns="0" bIns="0" rIns="0">
            <a:spAutoFit/>
          </a:bodyPr>
          <a:lstStyle/>
          <a:p>
            <a:pPr algn="ctr" marL="0" indent="0" lvl="0">
              <a:lnSpc>
                <a:spcPts val="7249"/>
              </a:lnSpc>
            </a:pPr>
            <a:r>
              <a:rPr lang="en-US" b="true" sz="5799" spc="1739">
                <a:solidFill>
                  <a:srgbClr val="F1ECE6"/>
                </a:solidFill>
                <a:latin typeface="Helveticish Bold"/>
                <a:ea typeface="Helveticish Bold"/>
                <a:cs typeface="Helveticish Bold"/>
                <a:sym typeface="Helveticish 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01010"/>
        </a:solidFill>
      </p:bgPr>
    </p:bg>
    <p:spTree>
      <p:nvGrpSpPr>
        <p:cNvPr id="1" name=""/>
        <p:cNvGrpSpPr/>
        <p:nvPr/>
      </p:nvGrpSpPr>
      <p:grpSpPr>
        <a:xfrm>
          <a:off x="0" y="0"/>
          <a:ext cx="0" cy="0"/>
          <a:chOff x="0" y="0"/>
          <a:chExt cx="0" cy="0"/>
        </a:xfrm>
      </p:grpSpPr>
      <p:grpSp>
        <p:nvGrpSpPr>
          <p:cNvPr name="Group 2" id="2"/>
          <p:cNvGrpSpPr/>
          <p:nvPr/>
        </p:nvGrpSpPr>
        <p:grpSpPr>
          <a:xfrm rot="0">
            <a:off x="10290720" y="7764780"/>
            <a:ext cx="7997280" cy="2522220"/>
            <a:chOff x="0" y="0"/>
            <a:chExt cx="10663040" cy="3362960"/>
          </a:xfrm>
        </p:grpSpPr>
        <p:pic>
          <p:nvPicPr>
            <p:cNvPr name="Picture 3" id="3"/>
            <p:cNvPicPr>
              <a:picLocks noChangeAspect="true"/>
            </p:cNvPicPr>
            <p:nvPr/>
          </p:nvPicPr>
          <p:blipFill>
            <a:blip r:embed="rId2"/>
            <a:srcRect l="18919" t="52902" r="18919" b="0"/>
            <a:stretch>
              <a:fillRect/>
            </a:stretch>
          </p:blipFill>
          <p:spPr>
            <a:xfrm flipH="false" flipV="false">
              <a:off x="0" y="0"/>
              <a:ext cx="10663040" cy="3362960"/>
            </a:xfrm>
            <a:prstGeom prst="rect">
              <a:avLst/>
            </a:prstGeom>
          </p:spPr>
        </p:pic>
      </p:grpSp>
      <p:grpSp>
        <p:nvGrpSpPr>
          <p:cNvPr name="Group 4" id="4"/>
          <p:cNvGrpSpPr/>
          <p:nvPr/>
        </p:nvGrpSpPr>
        <p:grpSpPr>
          <a:xfrm rot="0">
            <a:off x="0" y="0"/>
            <a:ext cx="7774407" cy="1627993"/>
            <a:chOff x="0" y="0"/>
            <a:chExt cx="10365876" cy="2170657"/>
          </a:xfrm>
        </p:grpSpPr>
        <p:pic>
          <p:nvPicPr>
            <p:cNvPr name="Picture 5" id="5"/>
            <p:cNvPicPr>
              <a:picLocks noChangeAspect="true"/>
            </p:cNvPicPr>
            <p:nvPr/>
          </p:nvPicPr>
          <p:blipFill>
            <a:blip r:embed="rId2"/>
            <a:srcRect l="12226" t="0" r="12226" b="61993"/>
            <a:stretch>
              <a:fillRect/>
            </a:stretch>
          </p:blipFill>
          <p:spPr>
            <a:xfrm flipH="false" flipV="false">
              <a:off x="0" y="0"/>
              <a:ext cx="10365876" cy="2170657"/>
            </a:xfrm>
            <a:prstGeom prst="rect">
              <a:avLst/>
            </a:prstGeom>
          </p:spPr>
        </p:pic>
      </p:grpSp>
      <p:sp>
        <p:nvSpPr>
          <p:cNvPr name="Freeform 6" id="6"/>
          <p:cNvSpPr/>
          <p:nvPr/>
        </p:nvSpPr>
        <p:spPr>
          <a:xfrm flipH="false" flipV="false" rot="0">
            <a:off x="16765030" y="8983980"/>
            <a:ext cx="494270" cy="274320"/>
          </a:xfrm>
          <a:custGeom>
            <a:avLst/>
            <a:gdLst/>
            <a:ahLst/>
            <a:cxnLst/>
            <a:rect r="r" b="b" t="t" l="l"/>
            <a:pathLst>
              <a:path h="274320" w="494270">
                <a:moveTo>
                  <a:pt x="0" y="0"/>
                </a:moveTo>
                <a:lnTo>
                  <a:pt x="494270" y="0"/>
                </a:lnTo>
                <a:lnTo>
                  <a:pt x="494270" y="274320"/>
                </a:lnTo>
                <a:lnTo>
                  <a:pt x="0" y="2743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028700" y="962025"/>
            <a:ext cx="2667209" cy="340995"/>
          </a:xfrm>
          <a:prstGeom prst="rect">
            <a:avLst/>
          </a:prstGeom>
        </p:spPr>
        <p:txBody>
          <a:bodyPr anchor="t" rtlCol="false" tIns="0" lIns="0" bIns="0" rIns="0">
            <a:spAutoFit/>
          </a:bodyPr>
          <a:lstStyle/>
          <a:p>
            <a:pPr algn="l" marL="0" indent="0" lvl="0">
              <a:lnSpc>
                <a:spcPts val="2700"/>
              </a:lnSpc>
              <a:spcBef>
                <a:spcPct val="0"/>
              </a:spcBef>
            </a:pPr>
            <a:r>
              <a:rPr lang="en-US" sz="1800" spc="180">
                <a:solidFill>
                  <a:srgbClr val="101010"/>
                </a:solidFill>
                <a:latin typeface="Source Sans Pro"/>
                <a:ea typeface="Source Sans Pro"/>
                <a:cs typeface="Source Sans Pro"/>
                <a:sym typeface="Source Sans Pro"/>
              </a:rPr>
              <a:t>V1 / 2025</a:t>
            </a:r>
          </a:p>
        </p:txBody>
      </p:sp>
      <p:sp>
        <p:nvSpPr>
          <p:cNvPr name="TextBox 8" id="8"/>
          <p:cNvSpPr txBox="true"/>
          <p:nvPr/>
        </p:nvSpPr>
        <p:spPr>
          <a:xfrm rot="0">
            <a:off x="702730" y="2143201"/>
            <a:ext cx="7648690" cy="889000"/>
          </a:xfrm>
          <a:prstGeom prst="rect">
            <a:avLst/>
          </a:prstGeom>
        </p:spPr>
        <p:txBody>
          <a:bodyPr anchor="t" rtlCol="false" tIns="0" lIns="0" bIns="0" rIns="0">
            <a:spAutoFit/>
          </a:bodyPr>
          <a:lstStyle/>
          <a:p>
            <a:pPr algn="l" marL="0" indent="0" lvl="0">
              <a:lnSpc>
                <a:spcPts val="6874"/>
              </a:lnSpc>
            </a:pPr>
            <a:r>
              <a:rPr lang="en-US" sz="5499" spc="1649">
                <a:solidFill>
                  <a:srgbClr val="FFFFFF"/>
                </a:solidFill>
                <a:latin typeface="Helveticish"/>
                <a:ea typeface="Helveticish"/>
                <a:cs typeface="Helveticish"/>
                <a:sym typeface="Helveticish"/>
              </a:rPr>
              <a:t>BACKGROUND</a:t>
            </a:r>
          </a:p>
        </p:txBody>
      </p:sp>
      <p:sp>
        <p:nvSpPr>
          <p:cNvPr name="TextBox 9" id="9"/>
          <p:cNvSpPr txBox="true"/>
          <p:nvPr/>
        </p:nvSpPr>
        <p:spPr>
          <a:xfrm rot="0">
            <a:off x="15423197" y="962025"/>
            <a:ext cx="1836103" cy="340995"/>
          </a:xfrm>
          <a:prstGeom prst="rect">
            <a:avLst/>
          </a:prstGeom>
        </p:spPr>
        <p:txBody>
          <a:bodyPr anchor="t" rtlCol="false" tIns="0" lIns="0" bIns="0" rIns="0">
            <a:spAutoFit/>
          </a:bodyPr>
          <a:lstStyle/>
          <a:p>
            <a:pPr algn="r" marL="0" indent="0" lvl="0">
              <a:lnSpc>
                <a:spcPts val="2700"/>
              </a:lnSpc>
              <a:spcBef>
                <a:spcPct val="0"/>
              </a:spcBef>
            </a:pPr>
            <a:r>
              <a:rPr lang="en-US" sz="1800" spc="180" u="none">
                <a:solidFill>
                  <a:srgbClr val="FFFFFF"/>
                </a:solidFill>
                <a:latin typeface="Source Sans Pro"/>
                <a:ea typeface="Source Sans Pro"/>
                <a:cs typeface="Source Sans Pro"/>
                <a:sym typeface="Source Sans Pro"/>
              </a:rPr>
              <a:t>04</a:t>
            </a:r>
          </a:p>
        </p:txBody>
      </p:sp>
      <p:sp>
        <p:nvSpPr>
          <p:cNvPr name="TextBox 10" id="10"/>
          <p:cNvSpPr txBox="true"/>
          <p:nvPr/>
        </p:nvSpPr>
        <p:spPr>
          <a:xfrm rot="0">
            <a:off x="702730" y="3537884"/>
            <a:ext cx="7341360" cy="5088261"/>
          </a:xfrm>
          <a:prstGeom prst="rect">
            <a:avLst/>
          </a:prstGeom>
        </p:spPr>
        <p:txBody>
          <a:bodyPr anchor="t" rtlCol="false" tIns="0" lIns="0" bIns="0" rIns="0">
            <a:spAutoFit/>
          </a:bodyPr>
          <a:lstStyle/>
          <a:p>
            <a:pPr algn="just">
              <a:lnSpc>
                <a:spcPts val="3449"/>
              </a:lnSpc>
            </a:pPr>
            <a:r>
              <a:rPr lang="en-US" sz="2299" spc="91">
                <a:solidFill>
                  <a:srgbClr val="FFFFFF"/>
                </a:solidFill>
                <a:latin typeface="Source Sans Pro"/>
                <a:ea typeface="Source Sans Pro"/>
                <a:cs typeface="Source Sans Pro"/>
                <a:sym typeface="Source Sans Pro"/>
              </a:rPr>
              <a:t> </a:t>
            </a:r>
          </a:p>
          <a:p>
            <a:pPr algn="just">
              <a:lnSpc>
                <a:spcPts val="3449"/>
              </a:lnSpc>
            </a:pPr>
            <a:r>
              <a:rPr lang="en-US" sz="2299" spc="91">
                <a:solidFill>
                  <a:srgbClr val="FFFFFF"/>
                </a:solidFill>
                <a:latin typeface="Source Sans Pro"/>
                <a:ea typeface="Source Sans Pro"/>
                <a:cs typeface="Source Sans Pro"/>
                <a:sym typeface="Source Sans Pro"/>
              </a:rPr>
              <a:t>In this project, we aim to develop a system for data transfer between two labs, with each lab consists of 8 computers. The system focuses reliable synchronization of data across the labs. By incorporating components like 3-bit synchronous counter and D flip-flop, this project will highlight the use of sequential and combinational circuits in managing data flow efficiently. We will use Digital Electronics Deeds Simulator to carry out the design and simulation. </a:t>
            </a:r>
          </a:p>
          <a:p>
            <a:pPr algn="just" marL="0" indent="0" lvl="0">
              <a:lnSpc>
                <a:spcPts val="3149"/>
              </a:lnSpc>
              <a:spcBef>
                <a:spcPct val="0"/>
              </a:spcBef>
            </a:pPr>
          </a:p>
        </p:txBody>
      </p:sp>
      <p:sp>
        <p:nvSpPr>
          <p:cNvPr name="TextBox 11" id="11"/>
          <p:cNvSpPr txBox="true"/>
          <p:nvPr/>
        </p:nvSpPr>
        <p:spPr>
          <a:xfrm rot="0">
            <a:off x="10290720" y="1551793"/>
            <a:ext cx="6721445" cy="5648957"/>
          </a:xfrm>
          <a:prstGeom prst="rect">
            <a:avLst/>
          </a:prstGeom>
        </p:spPr>
        <p:txBody>
          <a:bodyPr anchor="t" rtlCol="false" tIns="0" lIns="0" bIns="0" rIns="0">
            <a:spAutoFit/>
          </a:bodyPr>
          <a:lstStyle/>
          <a:p>
            <a:pPr algn="just" marL="0" indent="0" lvl="0">
              <a:lnSpc>
                <a:spcPts val="3500"/>
              </a:lnSpc>
              <a:spcBef>
                <a:spcPct val="0"/>
              </a:spcBef>
            </a:pPr>
            <a:r>
              <a:rPr lang="en-US" sz="2333" spc="93">
                <a:solidFill>
                  <a:srgbClr val="FFFFFF"/>
                </a:solidFill>
                <a:latin typeface="Source Sans Pro"/>
                <a:ea typeface="Source Sans Pro"/>
                <a:cs typeface="Source Sans Pro"/>
                <a:sym typeface="Source Sans Pro"/>
              </a:rPr>
              <a:t>Comb</a:t>
            </a:r>
            <a:r>
              <a:rPr lang="en-US" sz="2333" spc="93" u="none">
                <a:solidFill>
                  <a:srgbClr val="FFFFFF"/>
                </a:solidFill>
                <a:latin typeface="Source Sans Pro"/>
                <a:ea typeface="Source Sans Pro"/>
                <a:cs typeface="Source Sans Pro"/>
                <a:sym typeface="Source Sans Pro"/>
              </a:rPr>
              <a:t>inational Circuit Components </a:t>
            </a:r>
          </a:p>
          <a:p>
            <a:pPr algn="just" marL="503786" indent="-251893" lvl="1">
              <a:lnSpc>
                <a:spcPts val="3500"/>
              </a:lnSpc>
              <a:spcBef>
                <a:spcPct val="0"/>
              </a:spcBef>
              <a:buFont typeface="Arial"/>
              <a:buChar char="•"/>
            </a:pPr>
            <a:r>
              <a:rPr lang="en-US" sz="2333" spc="93" u="none">
                <a:solidFill>
                  <a:srgbClr val="FFFFFF"/>
                </a:solidFill>
                <a:latin typeface="Source Sans Pro"/>
                <a:ea typeface="Source Sans Pro"/>
                <a:cs typeface="Source Sans Pro"/>
                <a:sym typeface="Source Sans Pro"/>
              </a:rPr>
              <a:t>3-bit synchronous counter </a:t>
            </a:r>
          </a:p>
          <a:p>
            <a:pPr algn="just" marL="503786" indent="-251893" lvl="1">
              <a:lnSpc>
                <a:spcPts val="3500"/>
              </a:lnSpc>
              <a:spcBef>
                <a:spcPct val="0"/>
              </a:spcBef>
              <a:buFont typeface="Arial"/>
              <a:buChar char="•"/>
            </a:pPr>
            <a:r>
              <a:rPr lang="en-US" sz="2333" spc="93" u="none">
                <a:solidFill>
                  <a:srgbClr val="FFFFFF"/>
                </a:solidFill>
                <a:latin typeface="Source Sans Pro"/>
                <a:ea typeface="Source Sans Pro"/>
                <a:cs typeface="Source Sans Pro"/>
                <a:sym typeface="Source Sans Pro"/>
              </a:rPr>
              <a:t>Basic gates </a:t>
            </a:r>
          </a:p>
          <a:p>
            <a:pPr algn="just" marL="503786" indent="-251893" lvl="1">
              <a:lnSpc>
                <a:spcPts val="3500"/>
              </a:lnSpc>
              <a:spcBef>
                <a:spcPct val="0"/>
              </a:spcBef>
              <a:buFont typeface="Arial"/>
              <a:buChar char="•"/>
            </a:pPr>
            <a:r>
              <a:rPr lang="en-US" sz="2333" spc="93" u="none">
                <a:solidFill>
                  <a:srgbClr val="FFFFFF"/>
                </a:solidFill>
                <a:latin typeface="Source Sans Pro"/>
                <a:ea typeface="Source Sans Pro"/>
                <a:cs typeface="Source Sans Pro"/>
                <a:sym typeface="Source Sans Pro"/>
              </a:rPr>
              <a:t>LEDs </a:t>
            </a:r>
          </a:p>
          <a:p>
            <a:pPr algn="just" marL="503786" indent="-251893" lvl="1">
              <a:lnSpc>
                <a:spcPts val="3500"/>
              </a:lnSpc>
              <a:spcBef>
                <a:spcPct val="0"/>
              </a:spcBef>
              <a:buFont typeface="Arial"/>
              <a:buChar char="•"/>
            </a:pPr>
            <a:r>
              <a:rPr lang="en-US" sz="2333" spc="93" u="none">
                <a:solidFill>
                  <a:srgbClr val="FFFFFF"/>
                </a:solidFill>
                <a:latin typeface="Source Sans Pro"/>
                <a:ea typeface="Source Sans Pro"/>
                <a:cs typeface="Source Sans Pro"/>
                <a:sym typeface="Source Sans Pro"/>
              </a:rPr>
              <a:t>4-bit comparator </a:t>
            </a:r>
          </a:p>
          <a:p>
            <a:pPr algn="just" marL="0" indent="0" lvl="0">
              <a:lnSpc>
                <a:spcPts val="3500"/>
              </a:lnSpc>
              <a:spcBef>
                <a:spcPct val="0"/>
              </a:spcBef>
            </a:pPr>
            <a:r>
              <a:rPr lang="en-US" sz="2333" spc="93" u="none">
                <a:solidFill>
                  <a:srgbClr val="FFFFFF"/>
                </a:solidFill>
                <a:latin typeface="Source Sans Pro"/>
                <a:ea typeface="Source Sans Pro"/>
                <a:cs typeface="Source Sans Pro"/>
                <a:sym typeface="Source Sans Pro"/>
              </a:rPr>
              <a:t> </a:t>
            </a:r>
          </a:p>
          <a:p>
            <a:pPr algn="just" marL="0" indent="0" lvl="0">
              <a:lnSpc>
                <a:spcPts val="3500"/>
              </a:lnSpc>
              <a:spcBef>
                <a:spcPct val="0"/>
              </a:spcBef>
            </a:pPr>
            <a:r>
              <a:rPr lang="en-US" sz="2333" spc="93" u="none">
                <a:solidFill>
                  <a:srgbClr val="FFFFFF"/>
                </a:solidFill>
                <a:latin typeface="Source Sans Pro"/>
                <a:ea typeface="Source Sans Pro"/>
                <a:cs typeface="Source Sans Pro"/>
                <a:sym typeface="Source Sans Pro"/>
              </a:rPr>
              <a:t>Sequential Circuit Components </a:t>
            </a:r>
          </a:p>
          <a:p>
            <a:pPr algn="just" marL="503786" indent="-251893" lvl="1">
              <a:lnSpc>
                <a:spcPts val="3500"/>
              </a:lnSpc>
              <a:spcBef>
                <a:spcPct val="0"/>
              </a:spcBef>
              <a:buFont typeface="Arial"/>
              <a:buChar char="•"/>
            </a:pPr>
            <a:r>
              <a:rPr lang="en-US" sz="2333" spc="93" u="none">
                <a:solidFill>
                  <a:srgbClr val="FFFFFF"/>
                </a:solidFill>
                <a:latin typeface="Source Sans Pro"/>
                <a:ea typeface="Source Sans Pro"/>
                <a:cs typeface="Source Sans Pro"/>
                <a:sym typeface="Source Sans Pro"/>
              </a:rPr>
              <a:t>D flip-flop </a:t>
            </a:r>
          </a:p>
          <a:p>
            <a:pPr algn="just" marL="503786" indent="-251893" lvl="1">
              <a:lnSpc>
                <a:spcPts val="3500"/>
              </a:lnSpc>
              <a:spcBef>
                <a:spcPct val="0"/>
              </a:spcBef>
              <a:buFont typeface="Arial"/>
              <a:buChar char="•"/>
            </a:pPr>
            <a:r>
              <a:rPr lang="en-US" sz="2333" spc="93" u="none">
                <a:solidFill>
                  <a:srgbClr val="FFFFFF"/>
                </a:solidFill>
                <a:latin typeface="Source Sans Pro"/>
                <a:ea typeface="Source Sans Pro"/>
                <a:cs typeface="Source Sans Pro"/>
                <a:sym typeface="Source Sans Pro"/>
              </a:rPr>
              <a:t>Clock enabler  </a:t>
            </a:r>
          </a:p>
          <a:p>
            <a:pPr algn="just" marL="0" indent="0" lvl="0">
              <a:lnSpc>
                <a:spcPts val="3500"/>
              </a:lnSpc>
              <a:spcBef>
                <a:spcPct val="0"/>
              </a:spcBef>
            </a:pPr>
            <a:r>
              <a:rPr lang="en-US" sz="2333" spc="93" u="none">
                <a:solidFill>
                  <a:srgbClr val="FFFFFF"/>
                </a:solidFill>
                <a:latin typeface="Source Sans Pro"/>
                <a:ea typeface="Source Sans Pro"/>
                <a:cs typeface="Source Sans Pro"/>
                <a:sym typeface="Source Sans Pro"/>
              </a:rPr>
              <a:t> </a:t>
            </a:r>
          </a:p>
          <a:p>
            <a:pPr algn="just" marL="0" indent="0" lvl="0">
              <a:lnSpc>
                <a:spcPts val="3500"/>
              </a:lnSpc>
              <a:spcBef>
                <a:spcPct val="0"/>
              </a:spcBef>
            </a:pPr>
            <a:r>
              <a:rPr lang="en-US" sz="2333" spc="93" u="none">
                <a:solidFill>
                  <a:srgbClr val="FFFFFF"/>
                </a:solidFill>
                <a:latin typeface="Source Sans Pro"/>
                <a:ea typeface="Source Sans Pro"/>
                <a:cs typeface="Source Sans Pro"/>
                <a:sym typeface="Source Sans Pro"/>
              </a:rPr>
              <a:t>Extra Features </a:t>
            </a:r>
          </a:p>
          <a:p>
            <a:pPr algn="just" marL="503786" indent="-251893" lvl="1">
              <a:lnSpc>
                <a:spcPts val="3500"/>
              </a:lnSpc>
              <a:spcBef>
                <a:spcPct val="0"/>
              </a:spcBef>
              <a:buFont typeface="Arial"/>
              <a:buChar char="•"/>
            </a:pPr>
            <a:r>
              <a:rPr lang="en-US" sz="2333" spc="93" u="none">
                <a:solidFill>
                  <a:srgbClr val="FFFFFF"/>
                </a:solidFill>
                <a:latin typeface="Source Sans Pro"/>
                <a:ea typeface="Source Sans Pro"/>
                <a:cs typeface="Source Sans Pro"/>
                <a:sym typeface="Source Sans Pro"/>
              </a:rPr>
              <a:t>Able to set our own passwords </a:t>
            </a:r>
          </a:p>
          <a:p>
            <a:pPr algn="just" marL="0" indent="0" lvl="0">
              <a:lnSpc>
                <a:spcPts val="3200"/>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01010"/>
        </a:solidFill>
      </p:bgPr>
    </p:bg>
    <p:spTree>
      <p:nvGrpSpPr>
        <p:cNvPr id="1" name=""/>
        <p:cNvGrpSpPr/>
        <p:nvPr/>
      </p:nvGrpSpPr>
      <p:grpSpPr>
        <a:xfrm>
          <a:off x="0" y="0"/>
          <a:ext cx="0" cy="0"/>
          <a:chOff x="0" y="0"/>
          <a:chExt cx="0" cy="0"/>
        </a:xfrm>
      </p:grpSpPr>
      <p:sp>
        <p:nvSpPr>
          <p:cNvPr name="Freeform 2" id="2"/>
          <p:cNvSpPr/>
          <p:nvPr/>
        </p:nvSpPr>
        <p:spPr>
          <a:xfrm flipH="false" flipV="false" rot="0">
            <a:off x="16765030" y="8983980"/>
            <a:ext cx="494270" cy="274320"/>
          </a:xfrm>
          <a:custGeom>
            <a:avLst/>
            <a:gdLst/>
            <a:ahLst/>
            <a:cxnLst/>
            <a:rect r="r" b="b" t="t" l="l"/>
            <a:pathLst>
              <a:path h="274320" w="494270">
                <a:moveTo>
                  <a:pt x="0" y="0"/>
                </a:moveTo>
                <a:lnTo>
                  <a:pt x="494270" y="0"/>
                </a:lnTo>
                <a:lnTo>
                  <a:pt x="494270" y="274320"/>
                </a:lnTo>
                <a:lnTo>
                  <a:pt x="0" y="274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649892" y="2423160"/>
            <a:ext cx="3194630" cy="3194617"/>
            <a:chOff x="0" y="0"/>
            <a:chExt cx="6350000" cy="6349975"/>
          </a:xfrm>
        </p:grpSpPr>
        <p:sp>
          <p:nvSpPr>
            <p:cNvPr name="Freeform 4" id="4"/>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29250" t="0" r="-29250" b="0"/>
              </a:stretch>
            </a:blipFill>
          </p:spPr>
        </p:sp>
      </p:grpSp>
      <p:grpSp>
        <p:nvGrpSpPr>
          <p:cNvPr name="Group 5" id="5"/>
          <p:cNvGrpSpPr/>
          <p:nvPr/>
        </p:nvGrpSpPr>
        <p:grpSpPr>
          <a:xfrm rot="0">
            <a:off x="14247207" y="5789363"/>
            <a:ext cx="3194630" cy="3194617"/>
            <a:chOff x="0" y="0"/>
            <a:chExt cx="6350000" cy="6349975"/>
          </a:xfrm>
        </p:grpSpPr>
        <p:sp>
          <p:nvSpPr>
            <p:cNvPr name="Freeform 6" id="6"/>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29250" t="0" r="-29250" b="0"/>
              </a:stretch>
            </a:blipFill>
          </p:spPr>
        </p:sp>
      </p:grpSp>
      <p:sp>
        <p:nvSpPr>
          <p:cNvPr name="TextBox 7" id="7"/>
          <p:cNvSpPr txBox="true"/>
          <p:nvPr/>
        </p:nvSpPr>
        <p:spPr>
          <a:xfrm rot="0">
            <a:off x="1028700" y="962025"/>
            <a:ext cx="2667209" cy="340995"/>
          </a:xfrm>
          <a:prstGeom prst="rect">
            <a:avLst/>
          </a:prstGeom>
        </p:spPr>
        <p:txBody>
          <a:bodyPr anchor="t" rtlCol="false" tIns="0" lIns="0" bIns="0" rIns="0">
            <a:spAutoFit/>
          </a:bodyPr>
          <a:lstStyle/>
          <a:p>
            <a:pPr algn="l" marL="0" indent="0" lvl="0">
              <a:lnSpc>
                <a:spcPts val="2700"/>
              </a:lnSpc>
              <a:spcBef>
                <a:spcPct val="0"/>
              </a:spcBef>
            </a:pPr>
            <a:r>
              <a:rPr lang="en-US" sz="1800" spc="180">
                <a:solidFill>
                  <a:srgbClr val="FFFFFF"/>
                </a:solidFill>
                <a:latin typeface="Source Sans Pro"/>
                <a:ea typeface="Source Sans Pro"/>
                <a:cs typeface="Source Sans Pro"/>
                <a:sym typeface="Source Sans Pro"/>
              </a:rPr>
              <a:t>V1 / 2025</a:t>
            </a:r>
          </a:p>
        </p:txBody>
      </p:sp>
      <p:sp>
        <p:nvSpPr>
          <p:cNvPr name="TextBox 8" id="8"/>
          <p:cNvSpPr txBox="true"/>
          <p:nvPr/>
        </p:nvSpPr>
        <p:spPr>
          <a:xfrm rot="0">
            <a:off x="1028700" y="1628775"/>
            <a:ext cx="5942295" cy="1541145"/>
          </a:xfrm>
          <a:prstGeom prst="rect">
            <a:avLst/>
          </a:prstGeom>
        </p:spPr>
        <p:txBody>
          <a:bodyPr anchor="t" rtlCol="false" tIns="0" lIns="0" bIns="0" rIns="0">
            <a:spAutoFit/>
          </a:bodyPr>
          <a:lstStyle/>
          <a:p>
            <a:pPr algn="l" marL="0" indent="0" lvl="0">
              <a:lnSpc>
                <a:spcPts val="6000"/>
              </a:lnSpc>
            </a:pPr>
            <a:r>
              <a:rPr lang="en-US" sz="4800" spc="1440">
                <a:solidFill>
                  <a:srgbClr val="FFFFFF"/>
                </a:solidFill>
                <a:latin typeface="Helveticish"/>
                <a:ea typeface="Helveticish"/>
                <a:cs typeface="Helveticish"/>
                <a:sym typeface="Helveticish"/>
              </a:rPr>
              <a:t>PROBLEM STATMENT</a:t>
            </a:r>
          </a:p>
        </p:txBody>
      </p:sp>
      <p:sp>
        <p:nvSpPr>
          <p:cNvPr name="TextBox 9" id="9"/>
          <p:cNvSpPr txBox="true"/>
          <p:nvPr/>
        </p:nvSpPr>
        <p:spPr>
          <a:xfrm rot="0">
            <a:off x="15423197" y="962025"/>
            <a:ext cx="1836103" cy="340995"/>
          </a:xfrm>
          <a:prstGeom prst="rect">
            <a:avLst/>
          </a:prstGeom>
        </p:spPr>
        <p:txBody>
          <a:bodyPr anchor="t" rtlCol="false" tIns="0" lIns="0" bIns="0" rIns="0">
            <a:spAutoFit/>
          </a:bodyPr>
          <a:lstStyle/>
          <a:p>
            <a:pPr algn="r" marL="0" indent="0" lvl="0">
              <a:lnSpc>
                <a:spcPts val="2700"/>
              </a:lnSpc>
              <a:spcBef>
                <a:spcPct val="0"/>
              </a:spcBef>
            </a:pPr>
            <a:r>
              <a:rPr lang="en-US" sz="1800" spc="180" u="none">
                <a:solidFill>
                  <a:srgbClr val="FFFFFF"/>
                </a:solidFill>
                <a:latin typeface="Source Sans Pro"/>
                <a:ea typeface="Source Sans Pro"/>
                <a:cs typeface="Source Sans Pro"/>
                <a:sym typeface="Source Sans Pro"/>
              </a:rPr>
              <a:t>05</a:t>
            </a:r>
          </a:p>
        </p:txBody>
      </p:sp>
      <p:sp>
        <p:nvSpPr>
          <p:cNvPr name="TextBox 10" id="10"/>
          <p:cNvSpPr txBox="true"/>
          <p:nvPr/>
        </p:nvSpPr>
        <p:spPr>
          <a:xfrm rot="0">
            <a:off x="1028700" y="3278508"/>
            <a:ext cx="10626468" cy="7056120"/>
          </a:xfrm>
          <a:prstGeom prst="rect">
            <a:avLst/>
          </a:prstGeom>
        </p:spPr>
        <p:txBody>
          <a:bodyPr anchor="t" rtlCol="false" tIns="0" lIns="0" bIns="0" rIns="0">
            <a:spAutoFit/>
          </a:bodyPr>
          <a:lstStyle/>
          <a:p>
            <a:pPr algn="just">
              <a:lnSpc>
                <a:spcPts val="3899"/>
              </a:lnSpc>
            </a:pPr>
            <a:r>
              <a:rPr lang="en-US" sz="2599" spc="103">
                <a:solidFill>
                  <a:srgbClr val="FFFFFF"/>
                </a:solidFill>
                <a:latin typeface="Source Sans Pro"/>
                <a:ea typeface="Source Sans Pro"/>
                <a:cs typeface="Source Sans Pro"/>
                <a:sym typeface="Source Sans Pro"/>
              </a:rPr>
              <a:t>In many systems today, there is often lack of structured and efficient data transmission between two computers network. This can lead to delays, synchronization issues and unreliable communication, especially when multiple devices are involved. </a:t>
            </a:r>
          </a:p>
          <a:p>
            <a:pPr algn="just">
              <a:lnSpc>
                <a:spcPts val="3899"/>
              </a:lnSpc>
            </a:pPr>
            <a:r>
              <a:rPr lang="en-US" sz="2599" spc="103">
                <a:solidFill>
                  <a:srgbClr val="FFFFFF"/>
                </a:solidFill>
                <a:latin typeface="Source Sans Pro"/>
                <a:ea typeface="Source Sans Pro"/>
                <a:cs typeface="Source Sans Pro"/>
                <a:sym typeface="Source Sans Pro"/>
              </a:rPr>
              <a:t> </a:t>
            </a:r>
          </a:p>
          <a:p>
            <a:pPr algn="just">
              <a:lnSpc>
                <a:spcPts val="3899"/>
              </a:lnSpc>
            </a:pPr>
            <a:r>
              <a:rPr lang="en-US" sz="2599" spc="103">
                <a:solidFill>
                  <a:srgbClr val="FFFFFF"/>
                </a:solidFill>
                <a:latin typeface="Source Sans Pro"/>
                <a:ea typeface="Source Sans Pro"/>
                <a:cs typeface="Source Sans Pro"/>
                <a:sym typeface="Source Sans Pro"/>
              </a:rPr>
              <a:t>The challenge arises when there is no synchronized method to transfer data across multiple computers such as labs. Without a proper system, the flow of information may be disrupted that can lead to errors.  </a:t>
            </a:r>
          </a:p>
          <a:p>
            <a:pPr algn="just">
              <a:lnSpc>
                <a:spcPts val="3899"/>
              </a:lnSpc>
            </a:pPr>
            <a:r>
              <a:rPr lang="en-US" sz="2599" spc="103">
                <a:solidFill>
                  <a:srgbClr val="FFFFFF"/>
                </a:solidFill>
                <a:latin typeface="Source Sans Pro"/>
                <a:ea typeface="Source Sans Pro"/>
                <a:cs typeface="Source Sans Pro"/>
                <a:sym typeface="Source Sans Pro"/>
              </a:rPr>
              <a:t> </a:t>
            </a:r>
          </a:p>
          <a:p>
            <a:pPr algn="just">
              <a:lnSpc>
                <a:spcPts val="3899"/>
              </a:lnSpc>
            </a:pPr>
            <a:r>
              <a:rPr lang="en-US" sz="2599" spc="103">
                <a:solidFill>
                  <a:srgbClr val="FFFFFF"/>
                </a:solidFill>
                <a:latin typeface="Source Sans Pro"/>
                <a:ea typeface="Source Sans Pro"/>
                <a:cs typeface="Source Sans Pro"/>
                <a:sym typeface="Source Sans Pro"/>
              </a:rPr>
              <a:t>To address this issue, we propose a solution using a 3-bit synchronous counter and D flip-flop to allow synchronized communication between two labs. We will design and test using Deeds Electronics Deeds Simulator to ensure the data transfer is efficient. </a:t>
            </a:r>
          </a:p>
          <a:p>
            <a:pPr algn="just">
              <a:lnSpc>
                <a:spcPts val="3000"/>
              </a:lnSpc>
            </a:pPr>
            <a:r>
              <a:rPr lang="en-US" sz="2000" spc="80">
                <a:solidFill>
                  <a:srgbClr val="FFFFFF"/>
                </a:solidFill>
                <a:latin typeface="Source Sans Pro"/>
                <a:ea typeface="Source Sans Pro"/>
                <a:cs typeface="Source Sans Pro"/>
                <a:sym typeface="Source Sans Pro"/>
              </a:rPr>
              <a:t> </a:t>
            </a:r>
          </a:p>
          <a:p>
            <a:pPr algn="just" marL="0" indent="0" lvl="0">
              <a:lnSpc>
                <a:spcPts val="3000"/>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CFBF9"/>
        </a:solidFill>
      </p:bgPr>
    </p:bg>
    <p:spTree>
      <p:nvGrpSpPr>
        <p:cNvPr id="1" name=""/>
        <p:cNvGrpSpPr/>
        <p:nvPr/>
      </p:nvGrpSpPr>
      <p:grpSpPr>
        <a:xfrm>
          <a:off x="0" y="0"/>
          <a:ext cx="0" cy="0"/>
          <a:chOff x="0" y="0"/>
          <a:chExt cx="0" cy="0"/>
        </a:xfrm>
      </p:grpSpPr>
      <p:grpSp>
        <p:nvGrpSpPr>
          <p:cNvPr name="Group 2" id="2"/>
          <p:cNvGrpSpPr/>
          <p:nvPr/>
        </p:nvGrpSpPr>
        <p:grpSpPr>
          <a:xfrm rot="0">
            <a:off x="14592091" y="7217393"/>
            <a:ext cx="3695909" cy="3069607"/>
            <a:chOff x="0" y="0"/>
            <a:chExt cx="4927879" cy="4092809"/>
          </a:xfrm>
        </p:grpSpPr>
        <p:pic>
          <p:nvPicPr>
            <p:cNvPr name="Picture 3" id="3"/>
            <p:cNvPicPr>
              <a:picLocks noChangeAspect="true"/>
            </p:cNvPicPr>
            <p:nvPr/>
          </p:nvPicPr>
          <p:blipFill>
            <a:blip r:embed="rId2"/>
            <a:srcRect l="5779" t="0" r="5779" b="0"/>
            <a:stretch>
              <a:fillRect/>
            </a:stretch>
          </p:blipFill>
          <p:spPr>
            <a:xfrm flipH="false" flipV="false">
              <a:off x="0" y="0"/>
              <a:ext cx="4927879" cy="4092809"/>
            </a:xfrm>
            <a:prstGeom prst="rect">
              <a:avLst/>
            </a:prstGeom>
          </p:spPr>
        </p:pic>
      </p:grpSp>
      <p:sp>
        <p:nvSpPr>
          <p:cNvPr name="Freeform 4" id="4"/>
          <p:cNvSpPr/>
          <p:nvPr/>
        </p:nvSpPr>
        <p:spPr>
          <a:xfrm flipH="false" flipV="false" rot="0">
            <a:off x="16765030" y="8983980"/>
            <a:ext cx="494270" cy="274320"/>
          </a:xfrm>
          <a:custGeom>
            <a:avLst/>
            <a:gdLst/>
            <a:ahLst/>
            <a:cxnLst/>
            <a:rect r="r" b="b" t="t" l="l"/>
            <a:pathLst>
              <a:path h="274320" w="494270">
                <a:moveTo>
                  <a:pt x="0" y="0"/>
                </a:moveTo>
                <a:lnTo>
                  <a:pt x="494270" y="0"/>
                </a:lnTo>
                <a:lnTo>
                  <a:pt x="494270" y="274320"/>
                </a:lnTo>
                <a:lnTo>
                  <a:pt x="0" y="2743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4592091" y="114300"/>
            <a:ext cx="3695909" cy="7103093"/>
            <a:chOff x="0" y="0"/>
            <a:chExt cx="4927879" cy="9470791"/>
          </a:xfrm>
        </p:grpSpPr>
        <p:pic>
          <p:nvPicPr>
            <p:cNvPr name="Picture 6" id="6"/>
            <p:cNvPicPr>
              <a:picLocks noChangeAspect="true"/>
            </p:cNvPicPr>
            <p:nvPr/>
          </p:nvPicPr>
          <p:blipFill>
            <a:blip r:embed="rId5"/>
            <a:srcRect l="36471" t="0" r="36471" b="0"/>
            <a:stretch>
              <a:fillRect/>
            </a:stretch>
          </p:blipFill>
          <p:spPr>
            <a:xfrm flipH="false" flipV="false">
              <a:off x="0" y="0"/>
              <a:ext cx="4927879" cy="9470791"/>
            </a:xfrm>
            <a:prstGeom prst="rect">
              <a:avLst/>
            </a:prstGeom>
          </p:spPr>
        </p:pic>
      </p:grpSp>
      <p:grpSp>
        <p:nvGrpSpPr>
          <p:cNvPr name="Group 7" id="7"/>
          <p:cNvGrpSpPr/>
          <p:nvPr/>
        </p:nvGrpSpPr>
        <p:grpSpPr>
          <a:xfrm rot="0">
            <a:off x="6232558" y="0"/>
            <a:ext cx="8245233" cy="10287000"/>
            <a:chOff x="0" y="0"/>
            <a:chExt cx="2171584" cy="2709333"/>
          </a:xfrm>
        </p:grpSpPr>
        <p:sp>
          <p:nvSpPr>
            <p:cNvPr name="Freeform 8" id="8"/>
            <p:cNvSpPr/>
            <p:nvPr/>
          </p:nvSpPr>
          <p:spPr>
            <a:xfrm flipH="false" flipV="false" rot="0">
              <a:off x="0" y="0"/>
              <a:ext cx="2171584" cy="2709333"/>
            </a:xfrm>
            <a:custGeom>
              <a:avLst/>
              <a:gdLst/>
              <a:ahLst/>
              <a:cxnLst/>
              <a:rect r="r" b="b" t="t" l="l"/>
              <a:pathLst>
                <a:path h="2709333" w="2171584">
                  <a:moveTo>
                    <a:pt x="0" y="0"/>
                  </a:moveTo>
                  <a:lnTo>
                    <a:pt x="2171584" y="0"/>
                  </a:lnTo>
                  <a:lnTo>
                    <a:pt x="2171584" y="2709333"/>
                  </a:lnTo>
                  <a:lnTo>
                    <a:pt x="0" y="2709333"/>
                  </a:lnTo>
                  <a:close/>
                </a:path>
              </a:pathLst>
            </a:custGeom>
            <a:solidFill>
              <a:srgbClr val="F1ECE6"/>
            </a:solidFill>
          </p:spPr>
        </p:sp>
        <p:sp>
          <p:nvSpPr>
            <p:cNvPr name="TextBox 9" id="9"/>
            <p:cNvSpPr txBox="true"/>
            <p:nvPr/>
          </p:nvSpPr>
          <p:spPr>
            <a:xfrm>
              <a:off x="0" y="-66675"/>
              <a:ext cx="2171584" cy="2776008"/>
            </a:xfrm>
            <a:prstGeom prst="rect">
              <a:avLst/>
            </a:prstGeom>
          </p:spPr>
          <p:txBody>
            <a:bodyPr anchor="ctr" rtlCol="false" tIns="50800" lIns="50800" bIns="50800" rIns="50800"/>
            <a:lstStyle/>
            <a:p>
              <a:pPr algn="ctr">
                <a:lnSpc>
                  <a:spcPts val="3000"/>
                </a:lnSpc>
              </a:pPr>
            </a:p>
          </p:txBody>
        </p:sp>
      </p:grpSp>
      <p:sp>
        <p:nvSpPr>
          <p:cNvPr name="TextBox 10" id="10"/>
          <p:cNvSpPr txBox="true"/>
          <p:nvPr/>
        </p:nvSpPr>
        <p:spPr>
          <a:xfrm rot="0">
            <a:off x="1028700" y="962025"/>
            <a:ext cx="2667209" cy="340995"/>
          </a:xfrm>
          <a:prstGeom prst="rect">
            <a:avLst/>
          </a:prstGeom>
        </p:spPr>
        <p:txBody>
          <a:bodyPr anchor="t" rtlCol="false" tIns="0" lIns="0" bIns="0" rIns="0">
            <a:spAutoFit/>
          </a:bodyPr>
          <a:lstStyle/>
          <a:p>
            <a:pPr algn="l" marL="0" indent="0" lvl="0">
              <a:lnSpc>
                <a:spcPts val="2700"/>
              </a:lnSpc>
              <a:spcBef>
                <a:spcPct val="0"/>
              </a:spcBef>
            </a:pPr>
            <a:r>
              <a:rPr lang="en-US" sz="1800" spc="180">
                <a:solidFill>
                  <a:srgbClr val="101010"/>
                </a:solidFill>
                <a:latin typeface="Source Sans Pro"/>
                <a:ea typeface="Source Sans Pro"/>
                <a:cs typeface="Source Sans Pro"/>
                <a:sym typeface="Source Sans Pro"/>
              </a:rPr>
              <a:t>V1 / 2025</a:t>
            </a:r>
          </a:p>
        </p:txBody>
      </p:sp>
      <p:sp>
        <p:nvSpPr>
          <p:cNvPr name="TextBox 11" id="11"/>
          <p:cNvSpPr txBox="true"/>
          <p:nvPr/>
        </p:nvSpPr>
        <p:spPr>
          <a:xfrm rot="0">
            <a:off x="358256" y="3592830"/>
            <a:ext cx="5874302" cy="1634985"/>
          </a:xfrm>
          <a:prstGeom prst="rect">
            <a:avLst/>
          </a:prstGeom>
        </p:spPr>
        <p:txBody>
          <a:bodyPr anchor="t" rtlCol="false" tIns="0" lIns="0" bIns="0" rIns="0">
            <a:spAutoFit/>
          </a:bodyPr>
          <a:lstStyle/>
          <a:p>
            <a:pPr algn="l" marL="0" indent="0" lvl="0">
              <a:lnSpc>
                <a:spcPts val="6338"/>
              </a:lnSpc>
            </a:pPr>
            <a:r>
              <a:rPr lang="en-US" sz="5070" spc="1521">
                <a:solidFill>
                  <a:srgbClr val="101010"/>
                </a:solidFill>
                <a:latin typeface="Helveticish"/>
                <a:ea typeface="Helveticish"/>
                <a:cs typeface="Helveticish"/>
                <a:sym typeface="Helveticish"/>
              </a:rPr>
              <a:t>SUGGESTED SOLUTION</a:t>
            </a:r>
          </a:p>
        </p:txBody>
      </p:sp>
      <p:sp>
        <p:nvSpPr>
          <p:cNvPr name="TextBox 12" id="12"/>
          <p:cNvSpPr txBox="true"/>
          <p:nvPr/>
        </p:nvSpPr>
        <p:spPr>
          <a:xfrm rot="0">
            <a:off x="15423197" y="962025"/>
            <a:ext cx="1836103" cy="340995"/>
          </a:xfrm>
          <a:prstGeom prst="rect">
            <a:avLst/>
          </a:prstGeom>
        </p:spPr>
        <p:txBody>
          <a:bodyPr anchor="t" rtlCol="false" tIns="0" lIns="0" bIns="0" rIns="0">
            <a:spAutoFit/>
          </a:bodyPr>
          <a:lstStyle/>
          <a:p>
            <a:pPr algn="r" marL="0" indent="0" lvl="0">
              <a:lnSpc>
                <a:spcPts val="2700"/>
              </a:lnSpc>
              <a:spcBef>
                <a:spcPct val="0"/>
              </a:spcBef>
            </a:pPr>
            <a:r>
              <a:rPr lang="en-US" sz="1800" spc="180" u="none">
                <a:solidFill>
                  <a:srgbClr val="FFFFFF"/>
                </a:solidFill>
                <a:latin typeface="Source Sans Pro"/>
                <a:ea typeface="Source Sans Pro"/>
                <a:cs typeface="Source Sans Pro"/>
                <a:sym typeface="Source Sans Pro"/>
              </a:rPr>
              <a:t>02</a:t>
            </a:r>
          </a:p>
        </p:txBody>
      </p:sp>
      <p:sp>
        <p:nvSpPr>
          <p:cNvPr name="TextBox 13" id="13"/>
          <p:cNvSpPr txBox="true"/>
          <p:nvPr/>
        </p:nvSpPr>
        <p:spPr>
          <a:xfrm rot="0">
            <a:off x="6565933" y="962025"/>
            <a:ext cx="7689091" cy="8513445"/>
          </a:xfrm>
          <a:prstGeom prst="rect">
            <a:avLst/>
          </a:prstGeom>
        </p:spPr>
        <p:txBody>
          <a:bodyPr anchor="t" rtlCol="false" tIns="0" lIns="0" bIns="0" rIns="0">
            <a:spAutoFit/>
          </a:bodyPr>
          <a:lstStyle/>
          <a:p>
            <a:pPr algn="just">
              <a:lnSpc>
                <a:spcPts val="3899"/>
              </a:lnSpc>
            </a:pPr>
            <a:r>
              <a:rPr lang="en-US" b="true" sz="2599" spc="259">
                <a:solidFill>
                  <a:srgbClr val="101010"/>
                </a:solidFill>
                <a:latin typeface="Source Sans Pro Bold"/>
                <a:ea typeface="Source Sans Pro Bold"/>
                <a:cs typeface="Source Sans Pro Bold"/>
                <a:sym typeface="Source Sans Pro Bold"/>
              </a:rPr>
              <a:t>To address the transmission data problem, we propose a solution using 3-bit synchronous counter, which sequences the flow of data to ensure organized communication. The D flip-flop will be used to maintain data synchronization during transmission process.  </a:t>
            </a:r>
          </a:p>
          <a:p>
            <a:pPr algn="just">
              <a:lnSpc>
                <a:spcPts val="3899"/>
              </a:lnSpc>
            </a:pPr>
            <a:r>
              <a:rPr lang="en-US" b="true" sz="2599" spc="259">
                <a:solidFill>
                  <a:srgbClr val="101010"/>
                </a:solidFill>
                <a:latin typeface="Source Sans Pro Bold"/>
                <a:ea typeface="Source Sans Pro Bold"/>
                <a:cs typeface="Source Sans Pro Bold"/>
                <a:sym typeface="Source Sans Pro Bold"/>
              </a:rPr>
              <a:t> </a:t>
            </a:r>
          </a:p>
          <a:p>
            <a:pPr algn="just">
              <a:lnSpc>
                <a:spcPts val="3899"/>
              </a:lnSpc>
            </a:pPr>
            <a:r>
              <a:rPr lang="en-US" b="true" sz="2599" spc="259">
                <a:solidFill>
                  <a:srgbClr val="101010"/>
                </a:solidFill>
                <a:latin typeface="Source Sans Pro Bold"/>
                <a:ea typeface="Source Sans Pro Bold"/>
                <a:cs typeface="Source Sans Pro Bold"/>
                <a:sym typeface="Source Sans Pro Bold"/>
              </a:rPr>
              <a:t>Each lab will have set of switches of input, which will initiate data transfer, LEDs that will provide visual feedback for monitoring. The synchronous counter allows computers in Lab A communicate with Lab B. Moreover, clock signals are used to enable precise timing and prevent error during data transmission. </a:t>
            </a:r>
          </a:p>
          <a:p>
            <a:pPr algn="just">
              <a:lnSpc>
                <a:spcPts val="3000"/>
              </a:lnSpc>
            </a:pPr>
            <a:r>
              <a:rPr lang="en-US" sz="2000" spc="200">
                <a:solidFill>
                  <a:srgbClr val="101010"/>
                </a:solidFill>
                <a:latin typeface="Source Sans Pro"/>
                <a:ea typeface="Source Sans Pro"/>
                <a:cs typeface="Source Sans Pro"/>
                <a:sym typeface="Source Sans Pro"/>
              </a:rPr>
              <a:t> </a:t>
            </a:r>
          </a:p>
          <a:p>
            <a:pPr algn="just" marL="0" indent="0" lvl="0">
              <a:lnSpc>
                <a:spcPts val="3000"/>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CFBF9"/>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729056" cy="10438378"/>
          </a:xfrm>
          <a:custGeom>
            <a:avLst/>
            <a:gdLst/>
            <a:ahLst/>
            <a:cxnLst/>
            <a:rect r="r" b="b" t="t" l="l"/>
            <a:pathLst>
              <a:path h="10438378" w="18729056">
                <a:moveTo>
                  <a:pt x="0" y="0"/>
                </a:moveTo>
                <a:lnTo>
                  <a:pt x="18729056" y="0"/>
                </a:lnTo>
                <a:lnTo>
                  <a:pt x="18729056" y="10438378"/>
                </a:lnTo>
                <a:lnTo>
                  <a:pt x="0" y="10438378"/>
                </a:lnTo>
                <a:lnTo>
                  <a:pt x="0" y="0"/>
                </a:lnTo>
                <a:close/>
              </a:path>
            </a:pathLst>
          </a:custGeom>
          <a:blipFill>
            <a:blip r:embed="rId2">
              <a:alphaModFix amt="39000"/>
            </a:blip>
            <a:stretch>
              <a:fillRect l="0" t="-6621" r="0" b="-6621"/>
            </a:stretch>
          </a:blipFill>
        </p:spPr>
      </p:sp>
      <p:sp>
        <p:nvSpPr>
          <p:cNvPr name="Freeform 3" id="3"/>
          <p:cNvSpPr/>
          <p:nvPr/>
        </p:nvSpPr>
        <p:spPr>
          <a:xfrm flipH="false" flipV="false" rot="0">
            <a:off x="3696040" y="2117526"/>
            <a:ext cx="10098132" cy="7506576"/>
          </a:xfrm>
          <a:custGeom>
            <a:avLst/>
            <a:gdLst/>
            <a:ahLst/>
            <a:cxnLst/>
            <a:rect r="r" b="b" t="t" l="l"/>
            <a:pathLst>
              <a:path h="7506576" w="10098132">
                <a:moveTo>
                  <a:pt x="0" y="0"/>
                </a:moveTo>
                <a:lnTo>
                  <a:pt x="10098133" y="0"/>
                </a:lnTo>
                <a:lnTo>
                  <a:pt x="10098133" y="7506576"/>
                </a:lnTo>
                <a:lnTo>
                  <a:pt x="0" y="7506576"/>
                </a:lnTo>
                <a:lnTo>
                  <a:pt x="0" y="0"/>
                </a:lnTo>
                <a:close/>
              </a:path>
            </a:pathLst>
          </a:custGeom>
          <a:blipFill>
            <a:blip r:embed="rId3"/>
            <a:stretch>
              <a:fillRect l="0" t="0" r="0" b="0"/>
            </a:stretch>
          </a:blipFill>
        </p:spPr>
      </p:sp>
      <p:sp>
        <p:nvSpPr>
          <p:cNvPr name="TextBox 4" id="4"/>
          <p:cNvSpPr txBox="true"/>
          <p:nvPr/>
        </p:nvSpPr>
        <p:spPr>
          <a:xfrm rot="0">
            <a:off x="5633474" y="343387"/>
            <a:ext cx="6223265" cy="1180126"/>
          </a:xfrm>
          <a:prstGeom prst="rect">
            <a:avLst/>
          </a:prstGeom>
        </p:spPr>
        <p:txBody>
          <a:bodyPr anchor="t" rtlCol="false" tIns="0" lIns="0" bIns="0" rIns="0">
            <a:spAutoFit/>
          </a:bodyPr>
          <a:lstStyle/>
          <a:p>
            <a:pPr algn="ctr">
              <a:lnSpc>
                <a:spcPts val="9848"/>
              </a:lnSpc>
              <a:spcBef>
                <a:spcPct val="0"/>
              </a:spcBef>
            </a:pPr>
            <a:r>
              <a:rPr lang="en-US" b="true" sz="6565" spc="656">
                <a:solidFill>
                  <a:srgbClr val="000000"/>
                </a:solidFill>
                <a:latin typeface="Source Sans Pro Bold"/>
                <a:ea typeface="Source Sans Pro Bold"/>
                <a:cs typeface="Source Sans Pro Bold"/>
                <a:sym typeface="Source Sans Pro Bold"/>
              </a:rPr>
              <a:t>TRUTH TABLE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37373">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781967" y="1781550"/>
            <a:ext cx="6643937" cy="4070396"/>
          </a:xfrm>
          <a:custGeom>
            <a:avLst/>
            <a:gdLst/>
            <a:ahLst/>
            <a:cxnLst/>
            <a:rect r="r" b="b" t="t" l="l"/>
            <a:pathLst>
              <a:path h="4070396" w="6643937">
                <a:moveTo>
                  <a:pt x="0" y="0"/>
                </a:moveTo>
                <a:lnTo>
                  <a:pt x="6643937" y="0"/>
                </a:lnTo>
                <a:lnTo>
                  <a:pt x="6643937" y="4070396"/>
                </a:lnTo>
                <a:lnTo>
                  <a:pt x="0" y="4070396"/>
                </a:lnTo>
                <a:lnTo>
                  <a:pt x="0" y="0"/>
                </a:lnTo>
                <a:close/>
              </a:path>
            </a:pathLst>
          </a:custGeom>
          <a:blipFill>
            <a:blip r:embed="rId2"/>
            <a:stretch>
              <a:fillRect l="0" t="0" r="0" b="0"/>
            </a:stretch>
          </a:blipFill>
        </p:spPr>
      </p:sp>
      <p:sp>
        <p:nvSpPr>
          <p:cNvPr name="Freeform 3" id="3"/>
          <p:cNvSpPr/>
          <p:nvPr/>
        </p:nvSpPr>
        <p:spPr>
          <a:xfrm flipH="false" flipV="false" rot="0">
            <a:off x="11762803" y="1768949"/>
            <a:ext cx="5201895" cy="4082997"/>
          </a:xfrm>
          <a:custGeom>
            <a:avLst/>
            <a:gdLst/>
            <a:ahLst/>
            <a:cxnLst/>
            <a:rect r="r" b="b" t="t" l="l"/>
            <a:pathLst>
              <a:path h="4082997" w="5201895">
                <a:moveTo>
                  <a:pt x="0" y="0"/>
                </a:moveTo>
                <a:lnTo>
                  <a:pt x="5201895" y="0"/>
                </a:lnTo>
                <a:lnTo>
                  <a:pt x="5201895" y="4082997"/>
                </a:lnTo>
                <a:lnTo>
                  <a:pt x="0" y="4082997"/>
                </a:lnTo>
                <a:lnTo>
                  <a:pt x="0" y="0"/>
                </a:lnTo>
                <a:close/>
              </a:path>
            </a:pathLst>
          </a:custGeom>
          <a:blipFill>
            <a:blip r:embed="rId3"/>
            <a:stretch>
              <a:fillRect l="0" t="0" r="0" b="0"/>
            </a:stretch>
          </a:blipFill>
        </p:spPr>
      </p:sp>
      <p:sp>
        <p:nvSpPr>
          <p:cNvPr name="Freeform 4" id="4"/>
          <p:cNvSpPr/>
          <p:nvPr/>
        </p:nvSpPr>
        <p:spPr>
          <a:xfrm flipH="false" flipV="false" rot="0">
            <a:off x="6898462" y="6441653"/>
            <a:ext cx="5579482" cy="3506172"/>
          </a:xfrm>
          <a:custGeom>
            <a:avLst/>
            <a:gdLst/>
            <a:ahLst/>
            <a:cxnLst/>
            <a:rect r="r" b="b" t="t" l="l"/>
            <a:pathLst>
              <a:path h="3506172" w="5579482">
                <a:moveTo>
                  <a:pt x="0" y="0"/>
                </a:moveTo>
                <a:lnTo>
                  <a:pt x="5579482" y="0"/>
                </a:lnTo>
                <a:lnTo>
                  <a:pt x="5579482" y="3506172"/>
                </a:lnTo>
                <a:lnTo>
                  <a:pt x="0" y="3506172"/>
                </a:lnTo>
                <a:lnTo>
                  <a:pt x="0" y="0"/>
                </a:lnTo>
                <a:close/>
              </a:path>
            </a:pathLst>
          </a:custGeom>
          <a:blipFill>
            <a:blip r:embed="rId4"/>
            <a:stretch>
              <a:fillRect l="0" t="0" r="0" b="0"/>
            </a:stretch>
          </a:blipFill>
        </p:spPr>
      </p:sp>
      <p:grpSp>
        <p:nvGrpSpPr>
          <p:cNvPr name="Group 5" id="5"/>
          <p:cNvGrpSpPr/>
          <p:nvPr/>
        </p:nvGrpSpPr>
        <p:grpSpPr>
          <a:xfrm rot="0">
            <a:off x="-3699876" y="-174525"/>
            <a:ext cx="7882441" cy="10636051"/>
            <a:chOff x="0" y="0"/>
            <a:chExt cx="22782946" cy="30741817"/>
          </a:xfrm>
        </p:grpSpPr>
        <p:sp>
          <p:nvSpPr>
            <p:cNvPr name="Freeform 6" id="6"/>
            <p:cNvSpPr/>
            <p:nvPr/>
          </p:nvSpPr>
          <p:spPr>
            <a:xfrm flipH="false" flipV="false" rot="0">
              <a:off x="0" y="0"/>
              <a:ext cx="22782946" cy="30741817"/>
            </a:xfrm>
            <a:custGeom>
              <a:avLst/>
              <a:gdLst/>
              <a:ahLst/>
              <a:cxnLst/>
              <a:rect r="r" b="b" t="t" l="l"/>
              <a:pathLst>
                <a:path h="30741817" w="22782946">
                  <a:moveTo>
                    <a:pt x="22782946" y="514938"/>
                  </a:moveTo>
                  <a:lnTo>
                    <a:pt x="22782946" y="30226877"/>
                  </a:lnTo>
                  <a:cubicBezTo>
                    <a:pt x="22782946" y="30511384"/>
                    <a:pt x="22538452" y="30741817"/>
                    <a:pt x="22236593" y="30741817"/>
                  </a:cubicBezTo>
                  <a:lnTo>
                    <a:pt x="546354" y="30741817"/>
                  </a:lnTo>
                  <a:cubicBezTo>
                    <a:pt x="244493" y="30741817"/>
                    <a:pt x="0" y="30511384"/>
                    <a:pt x="0" y="30226877"/>
                  </a:cubicBezTo>
                  <a:lnTo>
                    <a:pt x="0" y="514938"/>
                  </a:lnTo>
                  <a:cubicBezTo>
                    <a:pt x="0" y="230435"/>
                    <a:pt x="244493" y="0"/>
                    <a:pt x="546354" y="0"/>
                  </a:cubicBezTo>
                  <a:lnTo>
                    <a:pt x="22236593" y="0"/>
                  </a:lnTo>
                  <a:cubicBezTo>
                    <a:pt x="22538452" y="0"/>
                    <a:pt x="22782946" y="230435"/>
                    <a:pt x="22782946" y="514938"/>
                  </a:cubicBezTo>
                  <a:close/>
                </a:path>
              </a:pathLst>
            </a:custGeom>
            <a:blipFill>
              <a:blip r:embed="rId5"/>
              <a:stretch>
                <a:fillRect l="-95075" t="0" r="-95075" b="0"/>
              </a:stretch>
            </a:blipFill>
          </p:spPr>
        </p:sp>
      </p:grpSp>
      <p:sp>
        <p:nvSpPr>
          <p:cNvPr name="TextBox 7" id="7"/>
          <p:cNvSpPr txBox="true"/>
          <p:nvPr/>
        </p:nvSpPr>
        <p:spPr>
          <a:xfrm rot="0">
            <a:off x="6406254" y="503871"/>
            <a:ext cx="8724067" cy="916308"/>
          </a:xfrm>
          <a:prstGeom prst="rect">
            <a:avLst/>
          </a:prstGeom>
        </p:spPr>
        <p:txBody>
          <a:bodyPr anchor="t" rtlCol="false" tIns="0" lIns="0" bIns="0" rIns="0">
            <a:spAutoFit/>
          </a:bodyPr>
          <a:lstStyle/>
          <a:p>
            <a:pPr algn="ctr">
              <a:lnSpc>
                <a:spcPts val="7799"/>
              </a:lnSpc>
              <a:spcBef>
                <a:spcPct val="0"/>
              </a:spcBef>
            </a:pPr>
            <a:r>
              <a:rPr lang="en-US" b="true" sz="5199" spc="519">
                <a:solidFill>
                  <a:srgbClr val="F1ECE6"/>
                </a:solidFill>
                <a:latin typeface="Source Sans Pro Bold"/>
                <a:ea typeface="Source Sans Pro Bold"/>
                <a:cs typeface="Source Sans Pro Bold"/>
                <a:sym typeface="Source Sans Pro Bold"/>
              </a:rPr>
              <a:t>KARNAUGH MAP (K-MAP)</a:t>
            </a:r>
            <a:r>
              <a:rPr lang="en-US" sz="5199" spc="519">
                <a:solidFill>
                  <a:srgbClr val="F1ECE6"/>
                </a:solidFill>
                <a:latin typeface="Source Sans Pro"/>
                <a:ea typeface="Source Sans Pro"/>
                <a:cs typeface="Source Sans Pro"/>
                <a:sym typeface="Source Sans Pro"/>
              </a:rPr>
              <a:t>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737373">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3699876" y="-174525"/>
            <a:ext cx="7882441" cy="10636051"/>
            <a:chOff x="0" y="0"/>
            <a:chExt cx="22782946" cy="30741817"/>
          </a:xfrm>
        </p:grpSpPr>
        <p:sp>
          <p:nvSpPr>
            <p:cNvPr name="Freeform 3" id="3"/>
            <p:cNvSpPr/>
            <p:nvPr/>
          </p:nvSpPr>
          <p:spPr>
            <a:xfrm flipH="false" flipV="false" rot="0">
              <a:off x="0" y="0"/>
              <a:ext cx="22782946" cy="30741817"/>
            </a:xfrm>
            <a:custGeom>
              <a:avLst/>
              <a:gdLst/>
              <a:ahLst/>
              <a:cxnLst/>
              <a:rect r="r" b="b" t="t" l="l"/>
              <a:pathLst>
                <a:path h="30741817" w="22782946">
                  <a:moveTo>
                    <a:pt x="22782946" y="514938"/>
                  </a:moveTo>
                  <a:lnTo>
                    <a:pt x="22782946" y="30226877"/>
                  </a:lnTo>
                  <a:cubicBezTo>
                    <a:pt x="22782946" y="30511384"/>
                    <a:pt x="22538452" y="30741817"/>
                    <a:pt x="22236593" y="30741817"/>
                  </a:cubicBezTo>
                  <a:lnTo>
                    <a:pt x="546354" y="30741817"/>
                  </a:lnTo>
                  <a:cubicBezTo>
                    <a:pt x="244493" y="30741817"/>
                    <a:pt x="0" y="30511384"/>
                    <a:pt x="0" y="30226877"/>
                  </a:cubicBezTo>
                  <a:lnTo>
                    <a:pt x="0" y="514938"/>
                  </a:lnTo>
                  <a:cubicBezTo>
                    <a:pt x="0" y="230435"/>
                    <a:pt x="244493" y="0"/>
                    <a:pt x="546354" y="0"/>
                  </a:cubicBezTo>
                  <a:lnTo>
                    <a:pt x="22236593" y="0"/>
                  </a:lnTo>
                  <a:cubicBezTo>
                    <a:pt x="22538452" y="0"/>
                    <a:pt x="22782946" y="230435"/>
                    <a:pt x="22782946" y="514938"/>
                  </a:cubicBezTo>
                  <a:close/>
                </a:path>
              </a:pathLst>
            </a:custGeom>
            <a:blipFill>
              <a:blip r:embed="rId2"/>
              <a:stretch>
                <a:fillRect l="-95075" t="0" r="-95075" b="0"/>
              </a:stretch>
            </a:blipFill>
          </p:spPr>
        </p:sp>
      </p:grpSp>
      <p:grpSp>
        <p:nvGrpSpPr>
          <p:cNvPr name="Group 4" id="4"/>
          <p:cNvGrpSpPr/>
          <p:nvPr/>
        </p:nvGrpSpPr>
        <p:grpSpPr>
          <a:xfrm rot="0">
            <a:off x="10768287" y="1754669"/>
            <a:ext cx="1498728" cy="1498728"/>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31F20"/>
            </a:solidFill>
          </p:spPr>
        </p:sp>
        <p:sp>
          <p:nvSpPr>
            <p:cNvPr name="TextBox 6" id="6"/>
            <p:cNvSpPr txBox="true"/>
            <p:nvPr/>
          </p:nvSpPr>
          <p:spPr>
            <a:xfrm>
              <a:off x="76200" y="-19050"/>
              <a:ext cx="660400" cy="755650"/>
            </a:xfrm>
            <a:prstGeom prst="rect">
              <a:avLst/>
            </a:prstGeom>
          </p:spPr>
          <p:txBody>
            <a:bodyPr anchor="ctr" rtlCol="false" tIns="50800" lIns="50800" bIns="50800" rIns="50800"/>
            <a:lstStyle/>
            <a:p>
              <a:pPr algn="ctr">
                <a:lnSpc>
                  <a:spcPts val="5250"/>
                </a:lnSpc>
              </a:pPr>
              <a:r>
                <a:rPr lang="en-US" sz="3500" spc="350">
                  <a:solidFill>
                    <a:srgbClr val="FFFFFF"/>
                  </a:solidFill>
                  <a:latin typeface="Source Sans Pro"/>
                  <a:ea typeface="Source Sans Pro"/>
                  <a:cs typeface="Source Sans Pro"/>
                  <a:sym typeface="Source Sans Pro"/>
                </a:rPr>
                <a:t>000</a:t>
              </a:r>
            </a:p>
          </p:txBody>
        </p:sp>
      </p:grpSp>
      <p:grpSp>
        <p:nvGrpSpPr>
          <p:cNvPr name="Group 7" id="7"/>
          <p:cNvGrpSpPr/>
          <p:nvPr/>
        </p:nvGrpSpPr>
        <p:grpSpPr>
          <a:xfrm rot="0">
            <a:off x="13928549" y="1912387"/>
            <a:ext cx="1498728" cy="149872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31F20"/>
            </a:solidFill>
          </p:spPr>
        </p:sp>
        <p:sp>
          <p:nvSpPr>
            <p:cNvPr name="TextBox 9" id="9"/>
            <p:cNvSpPr txBox="true"/>
            <p:nvPr/>
          </p:nvSpPr>
          <p:spPr>
            <a:xfrm>
              <a:off x="76200" y="-19050"/>
              <a:ext cx="660400" cy="755650"/>
            </a:xfrm>
            <a:prstGeom prst="rect">
              <a:avLst/>
            </a:prstGeom>
          </p:spPr>
          <p:txBody>
            <a:bodyPr anchor="ctr" rtlCol="false" tIns="50800" lIns="50800" bIns="50800" rIns="50800"/>
            <a:lstStyle/>
            <a:p>
              <a:pPr algn="ctr">
                <a:lnSpc>
                  <a:spcPts val="5250"/>
                </a:lnSpc>
              </a:pPr>
              <a:r>
                <a:rPr lang="en-US" sz="3500" spc="350">
                  <a:solidFill>
                    <a:srgbClr val="FFFFFF"/>
                  </a:solidFill>
                  <a:latin typeface="Source Sans Pro"/>
                  <a:ea typeface="Source Sans Pro"/>
                  <a:cs typeface="Source Sans Pro"/>
                  <a:sym typeface="Source Sans Pro"/>
                </a:rPr>
                <a:t>001</a:t>
              </a:r>
            </a:p>
          </p:txBody>
        </p:sp>
      </p:grpSp>
      <p:grpSp>
        <p:nvGrpSpPr>
          <p:cNvPr name="Group 10" id="10"/>
          <p:cNvGrpSpPr/>
          <p:nvPr/>
        </p:nvGrpSpPr>
        <p:grpSpPr>
          <a:xfrm rot="0">
            <a:off x="7645272" y="1912387"/>
            <a:ext cx="1498728" cy="149872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31F20"/>
            </a:solidFill>
          </p:spPr>
        </p:sp>
        <p:sp>
          <p:nvSpPr>
            <p:cNvPr name="TextBox 12" id="12"/>
            <p:cNvSpPr txBox="true"/>
            <p:nvPr/>
          </p:nvSpPr>
          <p:spPr>
            <a:xfrm>
              <a:off x="76200" y="-19050"/>
              <a:ext cx="660400" cy="755650"/>
            </a:xfrm>
            <a:prstGeom prst="rect">
              <a:avLst/>
            </a:prstGeom>
          </p:spPr>
          <p:txBody>
            <a:bodyPr anchor="ctr" rtlCol="false" tIns="50800" lIns="50800" bIns="50800" rIns="50800"/>
            <a:lstStyle/>
            <a:p>
              <a:pPr algn="ctr">
                <a:lnSpc>
                  <a:spcPts val="5250"/>
                </a:lnSpc>
              </a:pPr>
              <a:r>
                <a:rPr lang="en-US" sz="3500" spc="350">
                  <a:solidFill>
                    <a:srgbClr val="FFFFFF"/>
                  </a:solidFill>
                  <a:latin typeface="Source Sans Pro"/>
                  <a:ea typeface="Source Sans Pro"/>
                  <a:cs typeface="Source Sans Pro"/>
                  <a:sym typeface="Source Sans Pro"/>
                </a:rPr>
                <a:t>111</a:t>
              </a:r>
            </a:p>
          </p:txBody>
        </p:sp>
      </p:grpSp>
      <p:grpSp>
        <p:nvGrpSpPr>
          <p:cNvPr name="Group 13" id="13"/>
          <p:cNvGrpSpPr/>
          <p:nvPr/>
        </p:nvGrpSpPr>
        <p:grpSpPr>
          <a:xfrm rot="0">
            <a:off x="6638752" y="4586174"/>
            <a:ext cx="1498728" cy="149872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31F20"/>
            </a:solidFill>
          </p:spPr>
        </p:sp>
        <p:sp>
          <p:nvSpPr>
            <p:cNvPr name="TextBox 15" id="15"/>
            <p:cNvSpPr txBox="true"/>
            <p:nvPr/>
          </p:nvSpPr>
          <p:spPr>
            <a:xfrm>
              <a:off x="76200" y="-19050"/>
              <a:ext cx="660400" cy="755650"/>
            </a:xfrm>
            <a:prstGeom prst="rect">
              <a:avLst/>
            </a:prstGeom>
          </p:spPr>
          <p:txBody>
            <a:bodyPr anchor="ctr" rtlCol="false" tIns="50800" lIns="50800" bIns="50800" rIns="50800"/>
            <a:lstStyle/>
            <a:p>
              <a:pPr algn="ctr">
                <a:lnSpc>
                  <a:spcPts val="5250"/>
                </a:lnSpc>
              </a:pPr>
              <a:r>
                <a:rPr lang="en-US" sz="3500" spc="350">
                  <a:solidFill>
                    <a:srgbClr val="FFFFFF"/>
                  </a:solidFill>
                  <a:latin typeface="Source Sans Pro"/>
                  <a:ea typeface="Source Sans Pro"/>
                  <a:cs typeface="Source Sans Pro"/>
                  <a:sym typeface="Source Sans Pro"/>
                </a:rPr>
                <a:t>110</a:t>
              </a:r>
            </a:p>
          </p:txBody>
        </p:sp>
      </p:grpSp>
      <p:grpSp>
        <p:nvGrpSpPr>
          <p:cNvPr name="Group 16" id="16"/>
          <p:cNvGrpSpPr/>
          <p:nvPr/>
        </p:nvGrpSpPr>
        <p:grpSpPr>
          <a:xfrm rot="0">
            <a:off x="7645272" y="7481658"/>
            <a:ext cx="1498728" cy="149872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31F20"/>
            </a:solidFill>
          </p:spPr>
        </p:sp>
        <p:sp>
          <p:nvSpPr>
            <p:cNvPr name="TextBox 18" id="18"/>
            <p:cNvSpPr txBox="true"/>
            <p:nvPr/>
          </p:nvSpPr>
          <p:spPr>
            <a:xfrm>
              <a:off x="76200" y="-19050"/>
              <a:ext cx="660400" cy="755650"/>
            </a:xfrm>
            <a:prstGeom prst="rect">
              <a:avLst/>
            </a:prstGeom>
          </p:spPr>
          <p:txBody>
            <a:bodyPr anchor="ctr" rtlCol="false" tIns="50800" lIns="50800" bIns="50800" rIns="50800"/>
            <a:lstStyle/>
            <a:p>
              <a:pPr algn="ctr">
                <a:lnSpc>
                  <a:spcPts val="5250"/>
                </a:lnSpc>
              </a:pPr>
              <a:r>
                <a:rPr lang="en-US" sz="3500" spc="350">
                  <a:solidFill>
                    <a:srgbClr val="FFFFFF"/>
                  </a:solidFill>
                  <a:latin typeface="Source Sans Pro"/>
                  <a:ea typeface="Source Sans Pro"/>
                  <a:cs typeface="Source Sans Pro"/>
                  <a:sym typeface="Source Sans Pro"/>
                </a:rPr>
                <a:t>101</a:t>
              </a:r>
            </a:p>
          </p:txBody>
        </p:sp>
      </p:grpSp>
      <p:grpSp>
        <p:nvGrpSpPr>
          <p:cNvPr name="Group 19" id="19"/>
          <p:cNvGrpSpPr/>
          <p:nvPr/>
        </p:nvGrpSpPr>
        <p:grpSpPr>
          <a:xfrm rot="0">
            <a:off x="14677913" y="4586174"/>
            <a:ext cx="1498728" cy="1498728"/>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31F20"/>
            </a:solidFill>
          </p:spPr>
        </p:sp>
        <p:sp>
          <p:nvSpPr>
            <p:cNvPr name="TextBox 21" id="21"/>
            <p:cNvSpPr txBox="true"/>
            <p:nvPr/>
          </p:nvSpPr>
          <p:spPr>
            <a:xfrm>
              <a:off x="76200" y="-19050"/>
              <a:ext cx="660400" cy="755650"/>
            </a:xfrm>
            <a:prstGeom prst="rect">
              <a:avLst/>
            </a:prstGeom>
          </p:spPr>
          <p:txBody>
            <a:bodyPr anchor="ctr" rtlCol="false" tIns="50800" lIns="50800" bIns="50800" rIns="50800"/>
            <a:lstStyle/>
            <a:p>
              <a:pPr algn="ctr">
                <a:lnSpc>
                  <a:spcPts val="5250"/>
                </a:lnSpc>
              </a:pPr>
              <a:r>
                <a:rPr lang="en-US" sz="3500" spc="350">
                  <a:solidFill>
                    <a:srgbClr val="FFFFFF"/>
                  </a:solidFill>
                  <a:latin typeface="Source Sans Pro"/>
                  <a:ea typeface="Source Sans Pro"/>
                  <a:cs typeface="Source Sans Pro"/>
                  <a:sym typeface="Source Sans Pro"/>
                </a:rPr>
                <a:t>010</a:t>
              </a:r>
            </a:p>
          </p:txBody>
        </p:sp>
      </p:grpSp>
      <p:grpSp>
        <p:nvGrpSpPr>
          <p:cNvPr name="Group 22" id="22"/>
          <p:cNvGrpSpPr/>
          <p:nvPr/>
        </p:nvGrpSpPr>
        <p:grpSpPr>
          <a:xfrm rot="0">
            <a:off x="10768287" y="8231023"/>
            <a:ext cx="1498728" cy="1498728"/>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31F20"/>
            </a:solidFill>
          </p:spPr>
        </p:sp>
        <p:sp>
          <p:nvSpPr>
            <p:cNvPr name="TextBox 24" id="24"/>
            <p:cNvSpPr txBox="true"/>
            <p:nvPr/>
          </p:nvSpPr>
          <p:spPr>
            <a:xfrm>
              <a:off x="76200" y="-19050"/>
              <a:ext cx="660400" cy="755650"/>
            </a:xfrm>
            <a:prstGeom prst="rect">
              <a:avLst/>
            </a:prstGeom>
          </p:spPr>
          <p:txBody>
            <a:bodyPr anchor="ctr" rtlCol="false" tIns="50800" lIns="50800" bIns="50800" rIns="50800"/>
            <a:lstStyle/>
            <a:p>
              <a:pPr algn="ctr">
                <a:lnSpc>
                  <a:spcPts val="5250"/>
                </a:lnSpc>
              </a:pPr>
              <a:r>
                <a:rPr lang="en-US" sz="3500" spc="350">
                  <a:solidFill>
                    <a:srgbClr val="FFFFFF"/>
                  </a:solidFill>
                  <a:latin typeface="Source Sans Pro"/>
                  <a:ea typeface="Source Sans Pro"/>
                  <a:cs typeface="Source Sans Pro"/>
                  <a:sym typeface="Source Sans Pro"/>
                </a:rPr>
                <a:t>100</a:t>
              </a:r>
            </a:p>
          </p:txBody>
        </p:sp>
      </p:grpSp>
      <p:grpSp>
        <p:nvGrpSpPr>
          <p:cNvPr name="Group 25" id="25"/>
          <p:cNvGrpSpPr/>
          <p:nvPr/>
        </p:nvGrpSpPr>
        <p:grpSpPr>
          <a:xfrm rot="0">
            <a:off x="13928549" y="7481658"/>
            <a:ext cx="1498728" cy="1498728"/>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31F20"/>
            </a:solidFill>
          </p:spPr>
        </p:sp>
        <p:sp>
          <p:nvSpPr>
            <p:cNvPr name="TextBox 27" id="27"/>
            <p:cNvSpPr txBox="true"/>
            <p:nvPr/>
          </p:nvSpPr>
          <p:spPr>
            <a:xfrm>
              <a:off x="76200" y="-19050"/>
              <a:ext cx="660400" cy="755650"/>
            </a:xfrm>
            <a:prstGeom prst="rect">
              <a:avLst/>
            </a:prstGeom>
          </p:spPr>
          <p:txBody>
            <a:bodyPr anchor="ctr" rtlCol="false" tIns="50800" lIns="50800" bIns="50800" rIns="50800"/>
            <a:lstStyle/>
            <a:p>
              <a:pPr algn="ctr">
                <a:lnSpc>
                  <a:spcPts val="5250"/>
                </a:lnSpc>
              </a:pPr>
              <a:r>
                <a:rPr lang="en-US" sz="3500" spc="350">
                  <a:solidFill>
                    <a:srgbClr val="FFFFFF"/>
                  </a:solidFill>
                  <a:latin typeface="Source Sans Pro"/>
                  <a:ea typeface="Source Sans Pro"/>
                  <a:cs typeface="Source Sans Pro"/>
                  <a:sym typeface="Source Sans Pro"/>
                </a:rPr>
                <a:t>011</a:t>
              </a:r>
            </a:p>
          </p:txBody>
        </p:sp>
      </p:grpSp>
      <p:sp>
        <p:nvSpPr>
          <p:cNvPr name="TextBox 28" id="28"/>
          <p:cNvSpPr txBox="true"/>
          <p:nvPr/>
        </p:nvSpPr>
        <p:spPr>
          <a:xfrm rot="0">
            <a:off x="8650329" y="112392"/>
            <a:ext cx="5734645" cy="916308"/>
          </a:xfrm>
          <a:prstGeom prst="rect">
            <a:avLst/>
          </a:prstGeom>
        </p:spPr>
        <p:txBody>
          <a:bodyPr anchor="t" rtlCol="false" tIns="0" lIns="0" bIns="0" rIns="0">
            <a:spAutoFit/>
          </a:bodyPr>
          <a:lstStyle/>
          <a:p>
            <a:pPr algn="ctr">
              <a:lnSpc>
                <a:spcPts val="7799"/>
              </a:lnSpc>
              <a:spcBef>
                <a:spcPct val="0"/>
              </a:spcBef>
            </a:pPr>
            <a:r>
              <a:rPr lang="en-US" b="true" sz="5199" spc="519">
                <a:solidFill>
                  <a:srgbClr val="F1ECE6"/>
                </a:solidFill>
                <a:latin typeface="Source Sans Pro Bold"/>
                <a:ea typeface="Source Sans Pro Bold"/>
                <a:cs typeface="Source Sans Pro Bold"/>
                <a:sym typeface="Source Sans Pro Bold"/>
              </a:rPr>
              <a:t>STATE DIAGRAM </a:t>
            </a:r>
          </a:p>
        </p:txBody>
      </p:sp>
      <p:sp>
        <p:nvSpPr>
          <p:cNvPr name="AutoShape 29" id="29"/>
          <p:cNvSpPr/>
          <p:nvPr/>
        </p:nvSpPr>
        <p:spPr>
          <a:xfrm>
            <a:off x="12267016" y="2504033"/>
            <a:ext cx="2117959" cy="0"/>
          </a:xfrm>
          <a:prstGeom prst="line">
            <a:avLst/>
          </a:prstGeom>
          <a:ln cap="flat" w="38100">
            <a:solidFill>
              <a:srgbClr val="FFFFFF"/>
            </a:solidFill>
            <a:prstDash val="solid"/>
            <a:headEnd type="none" len="sm" w="sm"/>
            <a:tailEnd type="arrow" len="sm" w="med"/>
          </a:ln>
        </p:spPr>
      </p:sp>
      <p:sp>
        <p:nvSpPr>
          <p:cNvPr name="AutoShape 30" id="30"/>
          <p:cNvSpPr/>
          <p:nvPr/>
        </p:nvSpPr>
        <p:spPr>
          <a:xfrm>
            <a:off x="14677913" y="3411116"/>
            <a:ext cx="749364" cy="1175059"/>
          </a:xfrm>
          <a:prstGeom prst="line">
            <a:avLst/>
          </a:prstGeom>
          <a:ln cap="flat" w="38100">
            <a:solidFill>
              <a:srgbClr val="FFFFFF"/>
            </a:solidFill>
            <a:prstDash val="solid"/>
            <a:headEnd type="none" len="sm" w="sm"/>
            <a:tailEnd type="arrow" len="sm" w="med"/>
          </a:ln>
        </p:spPr>
      </p:sp>
      <p:sp>
        <p:nvSpPr>
          <p:cNvPr name="AutoShape 31" id="31"/>
          <p:cNvSpPr/>
          <p:nvPr/>
        </p:nvSpPr>
        <p:spPr>
          <a:xfrm flipH="true">
            <a:off x="14989028" y="6084902"/>
            <a:ext cx="438250" cy="1396756"/>
          </a:xfrm>
          <a:prstGeom prst="line">
            <a:avLst/>
          </a:prstGeom>
          <a:ln cap="flat" w="38100">
            <a:solidFill>
              <a:srgbClr val="FFFFFF"/>
            </a:solidFill>
            <a:prstDash val="solid"/>
            <a:headEnd type="none" len="sm" w="sm"/>
            <a:tailEnd type="arrow" len="sm" w="med"/>
          </a:ln>
        </p:spPr>
      </p:sp>
      <p:sp>
        <p:nvSpPr>
          <p:cNvPr name="AutoShape 32" id="32"/>
          <p:cNvSpPr/>
          <p:nvPr/>
        </p:nvSpPr>
        <p:spPr>
          <a:xfrm flipH="true">
            <a:off x="12267016" y="8231023"/>
            <a:ext cx="1661534" cy="749364"/>
          </a:xfrm>
          <a:prstGeom prst="line">
            <a:avLst/>
          </a:prstGeom>
          <a:ln cap="flat" w="38100">
            <a:solidFill>
              <a:srgbClr val="FFFFFF"/>
            </a:solidFill>
            <a:prstDash val="solid"/>
            <a:headEnd type="none" len="sm" w="sm"/>
            <a:tailEnd type="arrow" len="sm" w="med"/>
          </a:ln>
        </p:spPr>
      </p:sp>
      <p:sp>
        <p:nvSpPr>
          <p:cNvPr name="AutoShape 33" id="33"/>
          <p:cNvSpPr/>
          <p:nvPr/>
        </p:nvSpPr>
        <p:spPr>
          <a:xfrm flipH="true" flipV="true">
            <a:off x="9144000" y="8231023"/>
            <a:ext cx="1624287" cy="749364"/>
          </a:xfrm>
          <a:prstGeom prst="line">
            <a:avLst/>
          </a:prstGeom>
          <a:ln cap="flat" w="38100">
            <a:solidFill>
              <a:srgbClr val="FFFFFF"/>
            </a:solidFill>
            <a:prstDash val="solid"/>
            <a:headEnd type="none" len="sm" w="sm"/>
            <a:tailEnd type="arrow" len="sm" w="med"/>
          </a:ln>
        </p:spPr>
      </p:sp>
      <p:sp>
        <p:nvSpPr>
          <p:cNvPr name="AutoShape 34" id="34"/>
          <p:cNvSpPr/>
          <p:nvPr/>
        </p:nvSpPr>
        <p:spPr>
          <a:xfrm flipH="true" flipV="true">
            <a:off x="7388116" y="6084902"/>
            <a:ext cx="749364" cy="1396756"/>
          </a:xfrm>
          <a:prstGeom prst="line">
            <a:avLst/>
          </a:prstGeom>
          <a:ln cap="flat" w="38100">
            <a:solidFill>
              <a:srgbClr val="FFFFFF"/>
            </a:solidFill>
            <a:prstDash val="solid"/>
            <a:headEnd type="none" len="sm" w="sm"/>
            <a:tailEnd type="arrow" len="sm" w="med"/>
          </a:ln>
        </p:spPr>
      </p:sp>
      <p:sp>
        <p:nvSpPr>
          <p:cNvPr name="AutoShape 35" id="35"/>
          <p:cNvSpPr/>
          <p:nvPr/>
        </p:nvSpPr>
        <p:spPr>
          <a:xfrm flipV="true">
            <a:off x="7388116" y="3253397"/>
            <a:ext cx="749364" cy="1332777"/>
          </a:xfrm>
          <a:prstGeom prst="line">
            <a:avLst/>
          </a:prstGeom>
          <a:ln cap="flat" w="38100">
            <a:solidFill>
              <a:srgbClr val="FFFFFF"/>
            </a:solidFill>
            <a:prstDash val="solid"/>
            <a:headEnd type="none" len="sm" w="sm"/>
            <a:tailEnd type="arrow" len="sm" w="med"/>
          </a:ln>
        </p:spPr>
      </p:sp>
      <p:sp>
        <p:nvSpPr>
          <p:cNvPr name="AutoShape 36" id="36"/>
          <p:cNvSpPr/>
          <p:nvPr/>
        </p:nvSpPr>
        <p:spPr>
          <a:xfrm flipV="true">
            <a:off x="9144000" y="2504033"/>
            <a:ext cx="1624287" cy="157718"/>
          </a:xfrm>
          <a:prstGeom prst="line">
            <a:avLst/>
          </a:prstGeom>
          <a:ln cap="flat" w="38100">
            <a:solidFill>
              <a:srgbClr val="FFFFFF"/>
            </a:solidFill>
            <a:prstDash val="solid"/>
            <a:headEnd type="none" len="sm" w="sm"/>
            <a:tailEnd type="arrow" len="sm" w="med"/>
          </a:ln>
        </p:spPr>
      </p:sp>
      <p:sp>
        <p:nvSpPr>
          <p:cNvPr name="TextBox 37" id="37"/>
          <p:cNvSpPr txBox="true"/>
          <p:nvPr/>
        </p:nvSpPr>
        <p:spPr>
          <a:xfrm rot="3292689">
            <a:off x="14846427" y="3752365"/>
            <a:ext cx="1878211" cy="340995"/>
          </a:xfrm>
          <a:prstGeom prst="rect">
            <a:avLst/>
          </a:prstGeom>
        </p:spPr>
        <p:txBody>
          <a:bodyPr anchor="t" rtlCol="false" tIns="0" lIns="0" bIns="0" rIns="0">
            <a:spAutoFit/>
          </a:bodyPr>
          <a:lstStyle/>
          <a:p>
            <a:pPr algn="ctr">
              <a:lnSpc>
                <a:spcPts val="2700"/>
              </a:lnSpc>
              <a:spcBef>
                <a:spcPct val="0"/>
              </a:spcBef>
            </a:pPr>
            <a:r>
              <a:rPr lang="en-US" sz="1800" spc="180">
                <a:solidFill>
                  <a:srgbClr val="F1ECE6"/>
                </a:solidFill>
                <a:latin typeface="Source Sans Pro"/>
                <a:ea typeface="Source Sans Pro"/>
                <a:cs typeface="Source Sans Pro"/>
                <a:sym typeface="Source Sans Pro"/>
              </a:rPr>
              <a:t>D1=0.D2=1,D3=0</a:t>
            </a:r>
          </a:p>
        </p:txBody>
      </p:sp>
      <p:sp>
        <p:nvSpPr>
          <p:cNvPr name="TextBox 38" id="38"/>
          <p:cNvSpPr txBox="true"/>
          <p:nvPr/>
        </p:nvSpPr>
        <p:spPr>
          <a:xfrm rot="291342">
            <a:off x="12269838" y="2084159"/>
            <a:ext cx="1878211" cy="340995"/>
          </a:xfrm>
          <a:prstGeom prst="rect">
            <a:avLst/>
          </a:prstGeom>
        </p:spPr>
        <p:txBody>
          <a:bodyPr anchor="t" rtlCol="false" tIns="0" lIns="0" bIns="0" rIns="0">
            <a:spAutoFit/>
          </a:bodyPr>
          <a:lstStyle/>
          <a:p>
            <a:pPr algn="ctr">
              <a:lnSpc>
                <a:spcPts val="2700"/>
              </a:lnSpc>
              <a:spcBef>
                <a:spcPct val="0"/>
              </a:spcBef>
            </a:pPr>
            <a:r>
              <a:rPr lang="en-US" sz="1800" spc="180">
                <a:solidFill>
                  <a:srgbClr val="F1ECE6"/>
                </a:solidFill>
                <a:latin typeface="Source Sans Pro"/>
                <a:ea typeface="Source Sans Pro"/>
                <a:cs typeface="Source Sans Pro"/>
                <a:sym typeface="Source Sans Pro"/>
              </a:rPr>
              <a:t>D1=0,D2=0,D3=1</a:t>
            </a:r>
          </a:p>
        </p:txBody>
      </p:sp>
      <p:sp>
        <p:nvSpPr>
          <p:cNvPr name="TextBox 39" id="39"/>
          <p:cNvSpPr txBox="true"/>
          <p:nvPr/>
        </p:nvSpPr>
        <p:spPr>
          <a:xfrm rot="6589786">
            <a:off x="14850520" y="6648702"/>
            <a:ext cx="1878211" cy="340995"/>
          </a:xfrm>
          <a:prstGeom prst="rect">
            <a:avLst/>
          </a:prstGeom>
        </p:spPr>
        <p:txBody>
          <a:bodyPr anchor="t" rtlCol="false" tIns="0" lIns="0" bIns="0" rIns="0">
            <a:spAutoFit/>
          </a:bodyPr>
          <a:lstStyle/>
          <a:p>
            <a:pPr algn="ctr">
              <a:lnSpc>
                <a:spcPts val="2700"/>
              </a:lnSpc>
              <a:spcBef>
                <a:spcPct val="0"/>
              </a:spcBef>
            </a:pPr>
            <a:r>
              <a:rPr lang="en-US" sz="1800" spc="180">
                <a:solidFill>
                  <a:srgbClr val="F1ECE6"/>
                </a:solidFill>
                <a:latin typeface="Source Sans Pro"/>
                <a:ea typeface="Source Sans Pro"/>
                <a:cs typeface="Source Sans Pro"/>
                <a:sym typeface="Source Sans Pro"/>
              </a:rPr>
              <a:t>D1=0,D2=1,D3=1</a:t>
            </a:r>
          </a:p>
        </p:txBody>
      </p:sp>
      <p:sp>
        <p:nvSpPr>
          <p:cNvPr name="TextBox 40" id="40"/>
          <p:cNvSpPr txBox="true"/>
          <p:nvPr/>
        </p:nvSpPr>
        <p:spPr>
          <a:xfrm rot="9274755">
            <a:off x="12321613" y="8839999"/>
            <a:ext cx="1878211" cy="340995"/>
          </a:xfrm>
          <a:prstGeom prst="rect">
            <a:avLst/>
          </a:prstGeom>
        </p:spPr>
        <p:txBody>
          <a:bodyPr anchor="t" rtlCol="false" tIns="0" lIns="0" bIns="0" rIns="0">
            <a:spAutoFit/>
          </a:bodyPr>
          <a:lstStyle/>
          <a:p>
            <a:pPr algn="ctr">
              <a:lnSpc>
                <a:spcPts val="2700"/>
              </a:lnSpc>
              <a:spcBef>
                <a:spcPct val="0"/>
              </a:spcBef>
            </a:pPr>
            <a:r>
              <a:rPr lang="en-US" sz="1800" spc="180">
                <a:solidFill>
                  <a:srgbClr val="F1ECE6"/>
                </a:solidFill>
                <a:latin typeface="Source Sans Pro"/>
                <a:ea typeface="Source Sans Pro"/>
                <a:cs typeface="Source Sans Pro"/>
                <a:sym typeface="Source Sans Pro"/>
              </a:rPr>
              <a:t>D1=1,D2=0,D3=0</a:t>
            </a:r>
          </a:p>
        </p:txBody>
      </p:sp>
      <p:sp>
        <p:nvSpPr>
          <p:cNvPr name="TextBox 41" id="41"/>
          <p:cNvSpPr txBox="true"/>
          <p:nvPr/>
        </p:nvSpPr>
        <p:spPr>
          <a:xfrm rot="-9282827">
            <a:off x="8907230" y="8841888"/>
            <a:ext cx="1878211" cy="340995"/>
          </a:xfrm>
          <a:prstGeom prst="rect">
            <a:avLst/>
          </a:prstGeom>
        </p:spPr>
        <p:txBody>
          <a:bodyPr anchor="t" rtlCol="false" tIns="0" lIns="0" bIns="0" rIns="0">
            <a:spAutoFit/>
          </a:bodyPr>
          <a:lstStyle/>
          <a:p>
            <a:pPr algn="ctr">
              <a:lnSpc>
                <a:spcPts val="2700"/>
              </a:lnSpc>
              <a:spcBef>
                <a:spcPct val="0"/>
              </a:spcBef>
            </a:pPr>
            <a:r>
              <a:rPr lang="en-US" sz="1800" spc="180">
                <a:solidFill>
                  <a:srgbClr val="F1ECE6"/>
                </a:solidFill>
                <a:latin typeface="Source Sans Pro"/>
                <a:ea typeface="Source Sans Pro"/>
                <a:cs typeface="Source Sans Pro"/>
                <a:sym typeface="Source Sans Pro"/>
              </a:rPr>
              <a:t>D1=1,D2=0,D3=1</a:t>
            </a:r>
          </a:p>
        </p:txBody>
      </p:sp>
      <p:sp>
        <p:nvSpPr>
          <p:cNvPr name="TextBox 42" id="42"/>
          <p:cNvSpPr txBox="true"/>
          <p:nvPr/>
        </p:nvSpPr>
        <p:spPr>
          <a:xfrm rot="-7404343">
            <a:off x="6539007" y="6726223"/>
            <a:ext cx="1878211" cy="340995"/>
          </a:xfrm>
          <a:prstGeom prst="rect">
            <a:avLst/>
          </a:prstGeom>
        </p:spPr>
        <p:txBody>
          <a:bodyPr anchor="t" rtlCol="false" tIns="0" lIns="0" bIns="0" rIns="0">
            <a:spAutoFit/>
          </a:bodyPr>
          <a:lstStyle/>
          <a:p>
            <a:pPr algn="ctr">
              <a:lnSpc>
                <a:spcPts val="2700"/>
              </a:lnSpc>
              <a:spcBef>
                <a:spcPct val="0"/>
              </a:spcBef>
            </a:pPr>
            <a:r>
              <a:rPr lang="en-US" sz="1800" spc="180">
                <a:solidFill>
                  <a:srgbClr val="F1ECE6"/>
                </a:solidFill>
                <a:latin typeface="Source Sans Pro"/>
                <a:ea typeface="Source Sans Pro"/>
                <a:cs typeface="Source Sans Pro"/>
                <a:sym typeface="Source Sans Pro"/>
              </a:rPr>
              <a:t>D1=1,D2=1,D3=0</a:t>
            </a:r>
          </a:p>
        </p:txBody>
      </p:sp>
      <p:sp>
        <p:nvSpPr>
          <p:cNvPr name="TextBox 43" id="43"/>
          <p:cNvSpPr txBox="true"/>
          <p:nvPr/>
        </p:nvSpPr>
        <p:spPr>
          <a:xfrm rot="-2874243">
            <a:off x="6511584" y="3604542"/>
            <a:ext cx="1878211" cy="340995"/>
          </a:xfrm>
          <a:prstGeom prst="rect">
            <a:avLst/>
          </a:prstGeom>
        </p:spPr>
        <p:txBody>
          <a:bodyPr anchor="t" rtlCol="false" tIns="0" lIns="0" bIns="0" rIns="0">
            <a:spAutoFit/>
          </a:bodyPr>
          <a:lstStyle/>
          <a:p>
            <a:pPr algn="ctr">
              <a:lnSpc>
                <a:spcPts val="2700"/>
              </a:lnSpc>
              <a:spcBef>
                <a:spcPct val="0"/>
              </a:spcBef>
            </a:pPr>
            <a:r>
              <a:rPr lang="en-US" sz="1800" spc="180">
                <a:solidFill>
                  <a:srgbClr val="F1ECE6"/>
                </a:solidFill>
                <a:latin typeface="Source Sans Pro"/>
                <a:ea typeface="Source Sans Pro"/>
                <a:cs typeface="Source Sans Pro"/>
                <a:sym typeface="Source Sans Pro"/>
              </a:rPr>
              <a:t>D1=1,D2=1,D3=1</a:t>
            </a:r>
          </a:p>
        </p:txBody>
      </p:sp>
      <p:sp>
        <p:nvSpPr>
          <p:cNvPr name="TextBox 44" id="44"/>
          <p:cNvSpPr txBox="true"/>
          <p:nvPr/>
        </p:nvSpPr>
        <p:spPr>
          <a:xfrm rot="0">
            <a:off x="9144000" y="1845712"/>
            <a:ext cx="1878211" cy="340995"/>
          </a:xfrm>
          <a:prstGeom prst="rect">
            <a:avLst/>
          </a:prstGeom>
        </p:spPr>
        <p:txBody>
          <a:bodyPr anchor="t" rtlCol="false" tIns="0" lIns="0" bIns="0" rIns="0">
            <a:spAutoFit/>
          </a:bodyPr>
          <a:lstStyle/>
          <a:p>
            <a:pPr algn="ctr">
              <a:lnSpc>
                <a:spcPts val="2700"/>
              </a:lnSpc>
              <a:spcBef>
                <a:spcPct val="0"/>
              </a:spcBef>
            </a:pPr>
            <a:r>
              <a:rPr lang="en-US" sz="1800" spc="180">
                <a:solidFill>
                  <a:srgbClr val="F1ECE6"/>
                </a:solidFill>
                <a:latin typeface="Source Sans Pro"/>
                <a:ea typeface="Source Sans Pro"/>
                <a:cs typeface="Source Sans Pro"/>
                <a:sym typeface="Source Sans Pro"/>
              </a:rPr>
              <a:t>D1=0,D2=0,D3=0</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CFBF9"/>
        </a:solidFill>
      </p:bgPr>
    </p:bg>
    <p:spTree>
      <p:nvGrpSpPr>
        <p:cNvPr id="1" name=""/>
        <p:cNvGrpSpPr/>
        <p:nvPr/>
      </p:nvGrpSpPr>
      <p:grpSpPr>
        <a:xfrm>
          <a:off x="0" y="0"/>
          <a:ext cx="0" cy="0"/>
          <a:chOff x="0" y="0"/>
          <a:chExt cx="0" cy="0"/>
        </a:xfrm>
      </p:grpSpPr>
      <p:sp>
        <p:nvSpPr>
          <p:cNvPr name="Freeform 2" id="2"/>
          <p:cNvSpPr/>
          <p:nvPr/>
        </p:nvSpPr>
        <p:spPr>
          <a:xfrm flipH="false" flipV="false" rot="0">
            <a:off x="16765030" y="8983980"/>
            <a:ext cx="494270" cy="274320"/>
          </a:xfrm>
          <a:custGeom>
            <a:avLst/>
            <a:gdLst/>
            <a:ahLst/>
            <a:cxnLst/>
            <a:rect r="r" b="b" t="t" l="l"/>
            <a:pathLst>
              <a:path h="274320" w="494270">
                <a:moveTo>
                  <a:pt x="0" y="0"/>
                </a:moveTo>
                <a:lnTo>
                  <a:pt x="494270" y="0"/>
                </a:lnTo>
                <a:lnTo>
                  <a:pt x="494270" y="274320"/>
                </a:lnTo>
                <a:lnTo>
                  <a:pt x="0" y="274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962025"/>
            <a:ext cx="2667209" cy="340995"/>
          </a:xfrm>
          <a:prstGeom prst="rect">
            <a:avLst/>
          </a:prstGeom>
        </p:spPr>
        <p:txBody>
          <a:bodyPr anchor="t" rtlCol="false" tIns="0" lIns="0" bIns="0" rIns="0">
            <a:spAutoFit/>
          </a:bodyPr>
          <a:lstStyle/>
          <a:p>
            <a:pPr algn="l" marL="0" indent="0" lvl="0">
              <a:lnSpc>
                <a:spcPts val="2700"/>
              </a:lnSpc>
              <a:spcBef>
                <a:spcPct val="0"/>
              </a:spcBef>
            </a:pPr>
            <a:r>
              <a:rPr lang="en-US" sz="1800" spc="180">
                <a:solidFill>
                  <a:srgbClr val="101010"/>
                </a:solidFill>
                <a:latin typeface="Source Sans Pro"/>
                <a:ea typeface="Source Sans Pro"/>
                <a:cs typeface="Source Sans Pro"/>
                <a:sym typeface="Source Sans Pro"/>
              </a:rPr>
              <a:t>V1 / 2025</a:t>
            </a:r>
          </a:p>
        </p:txBody>
      </p:sp>
      <p:grpSp>
        <p:nvGrpSpPr>
          <p:cNvPr name="Group 4" id="4"/>
          <p:cNvGrpSpPr/>
          <p:nvPr/>
        </p:nvGrpSpPr>
        <p:grpSpPr>
          <a:xfrm rot="0">
            <a:off x="1138015" y="3234287"/>
            <a:ext cx="16011969" cy="3263434"/>
            <a:chOff x="0" y="0"/>
            <a:chExt cx="2506743" cy="510905"/>
          </a:xfrm>
        </p:grpSpPr>
        <p:sp>
          <p:nvSpPr>
            <p:cNvPr name="Freeform 5" id="5"/>
            <p:cNvSpPr/>
            <p:nvPr/>
          </p:nvSpPr>
          <p:spPr>
            <a:xfrm flipH="false" flipV="false" rot="0">
              <a:off x="0" y="0"/>
              <a:ext cx="2506744" cy="510905"/>
            </a:xfrm>
            <a:custGeom>
              <a:avLst/>
              <a:gdLst/>
              <a:ahLst/>
              <a:cxnLst/>
              <a:rect r="r" b="b" t="t" l="l"/>
              <a:pathLst>
                <a:path h="510905" w="2506744">
                  <a:moveTo>
                    <a:pt x="0" y="0"/>
                  </a:moveTo>
                  <a:lnTo>
                    <a:pt x="2506744" y="0"/>
                  </a:lnTo>
                  <a:lnTo>
                    <a:pt x="2506744" y="510905"/>
                  </a:lnTo>
                  <a:lnTo>
                    <a:pt x="0" y="510905"/>
                  </a:lnTo>
                  <a:close/>
                </a:path>
              </a:pathLst>
            </a:custGeom>
            <a:solidFill>
              <a:srgbClr val="000000"/>
            </a:solidFill>
            <a:ln cap="sq">
              <a:noFill/>
              <a:prstDash val="solid"/>
              <a:miter/>
            </a:ln>
          </p:spPr>
        </p:sp>
        <p:sp>
          <p:nvSpPr>
            <p:cNvPr name="TextBox 6" id="6"/>
            <p:cNvSpPr txBox="true"/>
            <p:nvPr/>
          </p:nvSpPr>
          <p:spPr>
            <a:xfrm>
              <a:off x="0" y="19050"/>
              <a:ext cx="2506743" cy="491855"/>
            </a:xfrm>
            <a:prstGeom prst="rect">
              <a:avLst/>
            </a:prstGeom>
          </p:spPr>
          <p:txBody>
            <a:bodyPr anchor="ctr" rtlCol="false" tIns="50800" lIns="50800" bIns="50800" rIns="50800"/>
            <a:lstStyle/>
            <a:p>
              <a:pPr algn="ctr">
                <a:lnSpc>
                  <a:spcPts val="1203"/>
                </a:lnSpc>
              </a:pPr>
            </a:p>
          </p:txBody>
        </p:sp>
      </p:grpSp>
      <p:sp>
        <p:nvSpPr>
          <p:cNvPr name="TextBox 7" id="7"/>
          <p:cNvSpPr txBox="true"/>
          <p:nvPr/>
        </p:nvSpPr>
        <p:spPr>
          <a:xfrm rot="0">
            <a:off x="1653827" y="4237691"/>
            <a:ext cx="14980345" cy="1380451"/>
          </a:xfrm>
          <a:prstGeom prst="rect">
            <a:avLst/>
          </a:prstGeom>
        </p:spPr>
        <p:txBody>
          <a:bodyPr anchor="t" rtlCol="false" tIns="0" lIns="0" bIns="0" rIns="0">
            <a:spAutoFit/>
          </a:bodyPr>
          <a:lstStyle/>
          <a:p>
            <a:pPr algn="ctr">
              <a:lnSpc>
                <a:spcPts val="10371"/>
              </a:lnSpc>
            </a:pPr>
            <a:r>
              <a:rPr lang="en-US" sz="9877" spc="1926">
                <a:solidFill>
                  <a:srgbClr val="FCFBF9"/>
                </a:solidFill>
                <a:latin typeface="Kollektif"/>
                <a:ea typeface="Kollektif"/>
                <a:cs typeface="Kollektif"/>
                <a:sym typeface="Kollektif"/>
              </a:rPr>
              <a:t>IMPLEMENTATION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DAGc6URlzoQ</dc:identifier>
  <dcterms:modified xsi:type="dcterms:W3CDTF">2011-08-01T06:04:30Z</dcterms:modified>
  <cp:revision>1</cp:revision>
  <dc:title>iNTRODUCTION</dc:title>
</cp:coreProperties>
</file>